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616" r:id="rId1"/>
    <p:sldMasterId id="2147486733" r:id="rId2"/>
  </p:sldMasterIdLst>
  <p:notesMasterIdLst>
    <p:notesMasterId r:id="rId62"/>
  </p:notesMasterIdLst>
  <p:handoutMasterIdLst>
    <p:handoutMasterId r:id="rId63"/>
  </p:handoutMasterIdLst>
  <p:sldIdLst>
    <p:sldId id="2142534304" r:id="rId3"/>
    <p:sldId id="2142534305" r:id="rId4"/>
    <p:sldId id="2142534360" r:id="rId5"/>
    <p:sldId id="2142534364" r:id="rId6"/>
    <p:sldId id="2142534391" r:id="rId7"/>
    <p:sldId id="2142534390" r:id="rId8"/>
    <p:sldId id="2142534361" r:id="rId9"/>
    <p:sldId id="2142534365" r:id="rId10"/>
    <p:sldId id="2142534392" r:id="rId11"/>
    <p:sldId id="2142534394" r:id="rId12"/>
    <p:sldId id="2142534418" r:id="rId13"/>
    <p:sldId id="2142534378" r:id="rId14"/>
    <p:sldId id="2142534395" r:id="rId15"/>
    <p:sldId id="2142534398" r:id="rId16"/>
    <p:sldId id="2142534393" r:id="rId17"/>
    <p:sldId id="2142534369" r:id="rId18"/>
    <p:sldId id="2142534419" r:id="rId19"/>
    <p:sldId id="2142534421" r:id="rId20"/>
    <p:sldId id="2142534422" r:id="rId21"/>
    <p:sldId id="2142534399" r:id="rId22"/>
    <p:sldId id="2142534362" r:id="rId23"/>
    <p:sldId id="2142534368" r:id="rId24"/>
    <p:sldId id="2142534423" r:id="rId25"/>
    <p:sldId id="2142534400" r:id="rId26"/>
    <p:sldId id="2142534401" r:id="rId27"/>
    <p:sldId id="2142534402" r:id="rId28"/>
    <p:sldId id="2142534363" r:id="rId29"/>
    <p:sldId id="2142534372" r:id="rId30"/>
    <p:sldId id="2142534373" r:id="rId31"/>
    <p:sldId id="2142534424" r:id="rId32"/>
    <p:sldId id="2142534383" r:id="rId33"/>
    <p:sldId id="2142534403" r:id="rId34"/>
    <p:sldId id="2142534384" r:id="rId35"/>
    <p:sldId id="2142534404" r:id="rId36"/>
    <p:sldId id="2142534375" r:id="rId37"/>
    <p:sldId id="2142534376" r:id="rId38"/>
    <p:sldId id="2142534405" r:id="rId39"/>
    <p:sldId id="2142534409" r:id="rId40"/>
    <p:sldId id="2142534410" r:id="rId41"/>
    <p:sldId id="2142534411" r:id="rId42"/>
    <p:sldId id="2142534407" r:id="rId43"/>
    <p:sldId id="2142534413" r:id="rId44"/>
    <p:sldId id="2142534414" r:id="rId45"/>
    <p:sldId id="2147479508" r:id="rId46"/>
    <p:sldId id="2142534415" r:id="rId47"/>
    <p:sldId id="2142534416" r:id="rId48"/>
    <p:sldId id="2142534412" r:id="rId49"/>
    <p:sldId id="2142534388" r:id="rId50"/>
    <p:sldId id="2142534385" r:id="rId51"/>
    <p:sldId id="2142534386" r:id="rId52"/>
    <p:sldId id="2142534387" r:id="rId53"/>
    <p:sldId id="2142534381" r:id="rId54"/>
    <p:sldId id="2142534380" r:id="rId55"/>
    <p:sldId id="2142534308" r:id="rId56"/>
    <p:sldId id="2147479507" r:id="rId57"/>
    <p:sldId id="2147479506" r:id="rId58"/>
    <p:sldId id="2142534311" r:id="rId59"/>
    <p:sldId id="2628" r:id="rId60"/>
    <p:sldId id="2142532694" r:id="rId61"/>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70FF"/>
    <a:srgbClr val="387FF9"/>
    <a:srgbClr val="F05A28"/>
    <a:srgbClr val="FFB600"/>
    <a:srgbClr val="244EFF"/>
    <a:srgbClr val="1254FF"/>
    <a:srgbClr val="9B4C9C"/>
    <a:srgbClr val="6DC8D7"/>
    <a:srgbClr val="4E87C0"/>
    <a:srgbClr val="244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2978" autoAdjust="0"/>
  </p:normalViewPr>
  <p:slideViewPr>
    <p:cSldViewPr snapToGrid="0">
      <p:cViewPr varScale="1">
        <p:scale>
          <a:sx n="99" d="100"/>
          <a:sy n="99" d="100"/>
        </p:scale>
        <p:origin x="960" y="78"/>
      </p:cViewPr>
      <p:guideLst>
        <p:guide orient="horz" pos="2160"/>
        <p:guide pos="3840"/>
        <p:guide pos="3891"/>
      </p:guideLst>
    </p:cSldViewPr>
  </p:slideViewPr>
  <p:notesTextViewPr>
    <p:cViewPr>
      <p:scale>
        <a:sx n="1" d="1"/>
        <a:sy n="1" d="1"/>
      </p:scale>
      <p:origin x="0" y="0"/>
    </p:cViewPr>
  </p:notesTextViewPr>
  <p:sorterViewPr>
    <p:cViewPr varScale="1">
      <p:scale>
        <a:sx n="50" d="100"/>
        <a:sy n="50" d="100"/>
      </p:scale>
      <p:origin x="0" y="0"/>
    </p:cViewPr>
  </p:sorterViewPr>
  <p:notesViewPr>
    <p:cSldViewPr snapToGrid="0">
      <p:cViewPr varScale="1">
        <p:scale>
          <a:sx n="83" d="100"/>
          <a:sy n="83" d="100"/>
        </p:scale>
        <p:origin x="303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4909F-5D33-4304-B9D2-8380195485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A5EA514-A89D-4627-B9BB-E9ECCE616E25}">
      <dgm:prSet phldrT="[Text]"/>
      <dgm:spPr/>
      <dgm:t>
        <a:bodyPr/>
        <a:lstStyle/>
        <a:p>
          <a:r>
            <a:rPr lang="en-US" dirty="0"/>
            <a:t>Application crashes</a:t>
          </a:r>
        </a:p>
      </dgm:t>
    </dgm:pt>
    <dgm:pt modelId="{61233A16-1163-430C-A590-DE765793A040}" type="parTrans" cxnId="{D96A8199-320A-4FE0-9A68-16A50D50C9F9}">
      <dgm:prSet/>
      <dgm:spPr/>
      <dgm:t>
        <a:bodyPr/>
        <a:lstStyle/>
        <a:p>
          <a:endParaRPr lang="en-US"/>
        </a:p>
      </dgm:t>
    </dgm:pt>
    <dgm:pt modelId="{2B8074FF-0DE6-414F-A35D-058026E0684C}" type="sibTrans" cxnId="{D96A8199-320A-4FE0-9A68-16A50D50C9F9}">
      <dgm:prSet/>
      <dgm:spPr/>
      <dgm:t>
        <a:bodyPr/>
        <a:lstStyle/>
        <a:p>
          <a:endParaRPr lang="en-US"/>
        </a:p>
      </dgm:t>
    </dgm:pt>
    <dgm:pt modelId="{7AAF2314-D21F-4135-BC00-425F063043CC}">
      <dgm:prSet phldrT="[Text]"/>
      <dgm:spPr/>
      <dgm:t>
        <a:bodyPr/>
        <a:lstStyle/>
        <a:p>
          <a:r>
            <a:rPr lang="en-US" dirty="0"/>
            <a:t>History Log entries</a:t>
          </a:r>
        </a:p>
      </dgm:t>
    </dgm:pt>
    <dgm:pt modelId="{A10A8819-2EC2-4CFF-A08C-DE3B167D4204}" type="parTrans" cxnId="{D536C204-31F0-4618-A08E-8C4A9843F076}">
      <dgm:prSet/>
      <dgm:spPr/>
      <dgm:t>
        <a:bodyPr/>
        <a:lstStyle/>
        <a:p>
          <a:endParaRPr lang="en-US"/>
        </a:p>
      </dgm:t>
    </dgm:pt>
    <dgm:pt modelId="{E071F2F0-CD0B-41E4-BAAD-CD92188037B9}" type="sibTrans" cxnId="{D536C204-31F0-4618-A08E-8C4A9843F076}">
      <dgm:prSet/>
      <dgm:spPr/>
      <dgm:t>
        <a:bodyPr/>
        <a:lstStyle/>
        <a:p>
          <a:endParaRPr lang="en-US"/>
        </a:p>
      </dgm:t>
    </dgm:pt>
    <dgm:pt modelId="{332BEA67-ED9B-44EE-81E1-E0739A75B2AF}">
      <dgm:prSet phldrT="[Text]"/>
      <dgm:spPr/>
      <dgm:t>
        <a:bodyPr/>
        <a:lstStyle/>
        <a:p>
          <a:r>
            <a:rPr lang="en-US" dirty="0"/>
            <a:t>Log data</a:t>
          </a:r>
        </a:p>
      </dgm:t>
    </dgm:pt>
    <dgm:pt modelId="{2C9FC55E-5CF2-40BA-B94F-65A9BD3ADD79}" type="parTrans" cxnId="{45183269-3554-498C-AAD4-FC410FCBE407}">
      <dgm:prSet/>
      <dgm:spPr/>
      <dgm:t>
        <a:bodyPr/>
        <a:lstStyle/>
        <a:p>
          <a:endParaRPr lang="en-US"/>
        </a:p>
      </dgm:t>
    </dgm:pt>
    <dgm:pt modelId="{2220FDD3-72D9-4232-AED8-6C69EF326C4C}" type="sibTrans" cxnId="{45183269-3554-498C-AAD4-FC410FCBE407}">
      <dgm:prSet/>
      <dgm:spPr/>
      <dgm:t>
        <a:bodyPr/>
        <a:lstStyle/>
        <a:p>
          <a:endParaRPr lang="en-US"/>
        </a:p>
      </dgm:t>
    </dgm:pt>
    <dgm:pt modelId="{F20F4213-968F-4662-B84F-1B3C0AE09BCF}">
      <dgm:prSet phldrT="[Text]"/>
      <dgm:spPr/>
      <dgm:t>
        <a:bodyPr/>
        <a:lstStyle/>
        <a:p>
          <a:r>
            <a:rPr lang="en-US" dirty="0"/>
            <a:t>Specific entries in log data</a:t>
          </a:r>
        </a:p>
      </dgm:t>
    </dgm:pt>
    <dgm:pt modelId="{849CD1D3-95F7-4F5A-8BFF-B81CB8AF4B97}" type="parTrans" cxnId="{C8342556-3858-4E96-8BD1-6AAB620F9F93}">
      <dgm:prSet/>
      <dgm:spPr/>
      <dgm:t>
        <a:bodyPr/>
        <a:lstStyle/>
        <a:p>
          <a:endParaRPr lang="en-US"/>
        </a:p>
      </dgm:t>
    </dgm:pt>
    <dgm:pt modelId="{FCD3E104-78B2-4713-812C-161675AB68A6}" type="sibTrans" cxnId="{C8342556-3858-4E96-8BD1-6AAB620F9F93}">
      <dgm:prSet/>
      <dgm:spPr/>
      <dgm:t>
        <a:bodyPr/>
        <a:lstStyle/>
        <a:p>
          <a:endParaRPr lang="en-US"/>
        </a:p>
      </dgm:t>
    </dgm:pt>
    <dgm:pt modelId="{CB843D2B-B6A4-4195-9C1D-CC3203D73D8E}">
      <dgm:prSet phldrT="[Text]"/>
      <dgm:spPr/>
      <dgm:t>
        <a:bodyPr/>
        <a:lstStyle/>
        <a:p>
          <a:r>
            <a:rPr lang="en-US" dirty="0"/>
            <a:t>System Limits alerts</a:t>
          </a:r>
        </a:p>
      </dgm:t>
    </dgm:pt>
    <dgm:pt modelId="{491E29B3-C08B-4CA8-ABC0-B1545E91748A}" type="parTrans" cxnId="{5BFE59A3-F4C7-4E9F-B4E5-3B3D94F741D9}">
      <dgm:prSet/>
      <dgm:spPr/>
      <dgm:t>
        <a:bodyPr/>
        <a:lstStyle/>
        <a:p>
          <a:endParaRPr lang="en-US"/>
        </a:p>
      </dgm:t>
    </dgm:pt>
    <dgm:pt modelId="{60CDE99A-D66B-48EF-B738-BF6DBBB0382D}" type="sibTrans" cxnId="{5BFE59A3-F4C7-4E9F-B4E5-3B3D94F741D9}">
      <dgm:prSet/>
      <dgm:spPr/>
      <dgm:t>
        <a:bodyPr/>
        <a:lstStyle/>
        <a:p>
          <a:endParaRPr lang="en-US"/>
        </a:p>
      </dgm:t>
    </dgm:pt>
    <dgm:pt modelId="{2DA2668C-B16A-46B8-AC5E-175B64EAFB7D}">
      <dgm:prSet phldrT="[Text]"/>
      <dgm:spPr/>
      <dgm:t>
        <a:bodyPr/>
        <a:lstStyle/>
        <a:p>
          <a:r>
            <a:rPr lang="en-US" dirty="0"/>
            <a:t>Problem log entries</a:t>
          </a:r>
        </a:p>
      </dgm:t>
    </dgm:pt>
    <dgm:pt modelId="{E51D249B-71D6-468A-BE95-36FBC00688BE}" type="parTrans" cxnId="{57AB4FF1-2C05-4118-AC32-CAE7D2619D96}">
      <dgm:prSet/>
      <dgm:spPr/>
      <dgm:t>
        <a:bodyPr/>
        <a:lstStyle/>
        <a:p>
          <a:endParaRPr lang="en-US"/>
        </a:p>
      </dgm:t>
    </dgm:pt>
    <dgm:pt modelId="{7BD4414C-D091-4011-B062-0511019E6E2C}" type="sibTrans" cxnId="{57AB4FF1-2C05-4118-AC32-CAE7D2619D96}">
      <dgm:prSet/>
      <dgm:spPr/>
      <dgm:t>
        <a:bodyPr/>
        <a:lstStyle/>
        <a:p>
          <a:endParaRPr lang="en-US"/>
        </a:p>
      </dgm:t>
    </dgm:pt>
    <dgm:pt modelId="{ABA198EF-C8F9-4913-99B2-BC26E7EFA6CE}">
      <dgm:prSet phldrT="[Text]"/>
      <dgm:spPr/>
      <dgm:t>
        <a:bodyPr/>
        <a:lstStyle/>
        <a:p>
          <a:r>
            <a:rPr lang="en-US" dirty="0"/>
            <a:t>*SYSOPR messages</a:t>
          </a:r>
        </a:p>
      </dgm:t>
    </dgm:pt>
    <dgm:pt modelId="{AAEFA6A1-B02D-4B1F-80B5-5B1833EE64D4}" type="parTrans" cxnId="{4BEF074D-C7E0-4F81-95CB-6968DC3F0B89}">
      <dgm:prSet/>
      <dgm:spPr/>
      <dgm:t>
        <a:bodyPr/>
        <a:lstStyle/>
        <a:p>
          <a:endParaRPr lang="en-US"/>
        </a:p>
      </dgm:t>
    </dgm:pt>
    <dgm:pt modelId="{030451F1-71B0-4063-BEBE-B753A6EA29C6}" type="sibTrans" cxnId="{4BEF074D-C7E0-4F81-95CB-6968DC3F0B89}">
      <dgm:prSet/>
      <dgm:spPr/>
      <dgm:t>
        <a:bodyPr/>
        <a:lstStyle/>
        <a:p>
          <a:endParaRPr lang="en-US"/>
        </a:p>
      </dgm:t>
    </dgm:pt>
    <dgm:pt modelId="{A869AA7B-615E-4321-BFBC-087E7842718A}">
      <dgm:prSet phldrT="[Text]"/>
      <dgm:spPr/>
      <dgm:t>
        <a:bodyPr/>
        <a:lstStyle/>
        <a:p>
          <a:r>
            <a:rPr lang="en-US" dirty="0"/>
            <a:t>Specific job log messages</a:t>
          </a:r>
        </a:p>
      </dgm:t>
    </dgm:pt>
    <dgm:pt modelId="{E8401C59-4B9C-4E27-BE23-A932FE648AE6}" type="parTrans" cxnId="{9D35CE27-82B4-4943-A6CB-C0AD9FE00BB8}">
      <dgm:prSet/>
      <dgm:spPr/>
      <dgm:t>
        <a:bodyPr/>
        <a:lstStyle/>
        <a:p>
          <a:endParaRPr lang="en-US"/>
        </a:p>
      </dgm:t>
    </dgm:pt>
    <dgm:pt modelId="{696A6475-DD71-449A-9242-85845E0D4EB9}" type="sibTrans" cxnId="{9D35CE27-82B4-4943-A6CB-C0AD9FE00BB8}">
      <dgm:prSet/>
      <dgm:spPr/>
      <dgm:t>
        <a:bodyPr/>
        <a:lstStyle/>
        <a:p>
          <a:endParaRPr lang="en-US"/>
        </a:p>
      </dgm:t>
    </dgm:pt>
    <dgm:pt modelId="{348F8CCF-B784-452F-A2EB-F84CF0A0C59A}">
      <dgm:prSet phldrT="[Text]"/>
      <dgm:spPr/>
      <dgm:t>
        <a:bodyPr/>
        <a:lstStyle/>
        <a:p>
          <a:r>
            <a:rPr lang="en-US" dirty="0"/>
            <a:t>Audit journal events (future)</a:t>
          </a:r>
        </a:p>
      </dgm:t>
    </dgm:pt>
    <dgm:pt modelId="{94DBA611-5752-4D7B-9A5D-4BA0DFFEB6E5}" type="parTrans" cxnId="{29BDFD78-94B8-4A90-A698-DDD7BA37C569}">
      <dgm:prSet/>
      <dgm:spPr/>
      <dgm:t>
        <a:bodyPr/>
        <a:lstStyle/>
        <a:p>
          <a:endParaRPr lang="en-CA"/>
        </a:p>
      </dgm:t>
    </dgm:pt>
    <dgm:pt modelId="{B33063D2-E911-43F7-85B5-4516BA0E6B2A}" type="sibTrans" cxnId="{29BDFD78-94B8-4A90-A698-DDD7BA37C569}">
      <dgm:prSet/>
      <dgm:spPr/>
      <dgm:t>
        <a:bodyPr/>
        <a:lstStyle/>
        <a:p>
          <a:endParaRPr lang="en-CA"/>
        </a:p>
      </dgm:t>
    </dgm:pt>
    <dgm:pt modelId="{4C43C89F-9493-42BE-A878-B71CD29FD5E3}">
      <dgm:prSet phldrT="[Text]"/>
      <dgm:spPr/>
      <dgm:t>
        <a:bodyPr/>
        <a:lstStyle/>
        <a:p>
          <a:r>
            <a:rPr lang="en-US" dirty="0"/>
            <a:t>PAL entries</a:t>
          </a:r>
        </a:p>
      </dgm:t>
    </dgm:pt>
    <dgm:pt modelId="{C8405B6B-1F4E-498F-BDC8-EEEA67E790FC}" type="parTrans" cxnId="{04D5DA9A-68F3-4623-8D8C-52CA7FB42CEA}">
      <dgm:prSet/>
      <dgm:spPr/>
      <dgm:t>
        <a:bodyPr/>
        <a:lstStyle/>
        <a:p>
          <a:endParaRPr lang="en-CA"/>
        </a:p>
      </dgm:t>
    </dgm:pt>
    <dgm:pt modelId="{BA554C59-5F11-4095-89C2-CB0BFB7F59A2}" type="sibTrans" cxnId="{04D5DA9A-68F3-4623-8D8C-52CA7FB42CEA}">
      <dgm:prSet/>
      <dgm:spPr/>
      <dgm:t>
        <a:bodyPr/>
        <a:lstStyle/>
        <a:p>
          <a:endParaRPr lang="en-CA"/>
        </a:p>
      </dgm:t>
    </dgm:pt>
    <dgm:pt modelId="{86313682-CBB7-4536-B5BE-757DDAAE4343}">
      <dgm:prSet phldrT="[Text]"/>
      <dgm:spPr/>
      <dgm:t>
        <a:bodyPr/>
        <a:lstStyle/>
        <a:p>
          <a:r>
            <a:rPr lang="en-US" dirty="0"/>
            <a:t>Fishy TCP connections (future)</a:t>
          </a:r>
        </a:p>
      </dgm:t>
    </dgm:pt>
    <dgm:pt modelId="{8B5894CF-5803-4803-89C3-48E99753B016}" type="parTrans" cxnId="{3DBA5996-7E4A-470A-9363-1C55E520BFEB}">
      <dgm:prSet/>
      <dgm:spPr/>
      <dgm:t>
        <a:bodyPr/>
        <a:lstStyle/>
        <a:p>
          <a:endParaRPr lang="en-CA"/>
        </a:p>
      </dgm:t>
    </dgm:pt>
    <dgm:pt modelId="{E06F908F-7C3B-4416-B6CA-41092D5A2387}" type="sibTrans" cxnId="{3DBA5996-7E4A-470A-9363-1C55E520BFEB}">
      <dgm:prSet/>
      <dgm:spPr/>
      <dgm:t>
        <a:bodyPr/>
        <a:lstStyle/>
        <a:p>
          <a:endParaRPr lang="en-CA"/>
        </a:p>
      </dgm:t>
    </dgm:pt>
    <dgm:pt modelId="{C43240DE-FAD7-4AB9-84B5-285D569C342E}">
      <dgm:prSet phldrT="[Text]"/>
      <dgm:spPr/>
      <dgm:t>
        <a:bodyPr/>
        <a:lstStyle/>
        <a:p>
          <a:r>
            <a:rPr lang="en-US" dirty="0"/>
            <a:t>VLOGs</a:t>
          </a:r>
        </a:p>
      </dgm:t>
    </dgm:pt>
    <dgm:pt modelId="{3E72D13D-09A6-44D7-BC58-67461550AA97}" type="parTrans" cxnId="{4E578AC1-95C0-4B60-BFF3-DE1B2EF787B4}">
      <dgm:prSet/>
      <dgm:spPr/>
      <dgm:t>
        <a:bodyPr/>
        <a:lstStyle/>
        <a:p>
          <a:endParaRPr lang="en-CA"/>
        </a:p>
      </dgm:t>
    </dgm:pt>
    <dgm:pt modelId="{8FF4413F-5B84-4780-9B71-43E050FE6319}" type="sibTrans" cxnId="{4E578AC1-95C0-4B60-BFF3-DE1B2EF787B4}">
      <dgm:prSet/>
      <dgm:spPr/>
      <dgm:t>
        <a:bodyPr/>
        <a:lstStyle/>
        <a:p>
          <a:endParaRPr lang="en-CA"/>
        </a:p>
      </dgm:t>
    </dgm:pt>
    <dgm:pt modelId="{CB65472A-93A1-424E-8848-C21E20D84D7E}" type="pres">
      <dgm:prSet presAssocID="{5C54909F-5D33-4304-B9D2-838019548589}" presName="diagram" presStyleCnt="0">
        <dgm:presLayoutVars>
          <dgm:dir/>
          <dgm:resizeHandles val="exact"/>
        </dgm:presLayoutVars>
      </dgm:prSet>
      <dgm:spPr/>
    </dgm:pt>
    <dgm:pt modelId="{CF0B4A87-1F85-4C59-8449-6AB147F86C5A}" type="pres">
      <dgm:prSet presAssocID="{8A5EA514-A89D-4627-B9BB-E9ECCE616E25}" presName="node" presStyleLbl="node1" presStyleIdx="0" presStyleCnt="12">
        <dgm:presLayoutVars>
          <dgm:bulletEnabled val="1"/>
        </dgm:presLayoutVars>
      </dgm:prSet>
      <dgm:spPr/>
    </dgm:pt>
    <dgm:pt modelId="{C83DBB53-50C3-406A-B891-685CF69EC285}" type="pres">
      <dgm:prSet presAssocID="{2B8074FF-0DE6-414F-A35D-058026E0684C}" presName="sibTrans" presStyleCnt="0"/>
      <dgm:spPr/>
    </dgm:pt>
    <dgm:pt modelId="{02B40A20-CA5A-49B2-84B7-770FC5AE6CB4}" type="pres">
      <dgm:prSet presAssocID="{332BEA67-ED9B-44EE-81E1-E0739A75B2AF}" presName="node" presStyleLbl="node1" presStyleIdx="1" presStyleCnt="12">
        <dgm:presLayoutVars>
          <dgm:bulletEnabled val="1"/>
        </dgm:presLayoutVars>
      </dgm:prSet>
      <dgm:spPr/>
    </dgm:pt>
    <dgm:pt modelId="{03F0A5B7-9FB1-411F-A794-FEE919DEE10A}" type="pres">
      <dgm:prSet presAssocID="{2220FDD3-72D9-4232-AED8-6C69EF326C4C}" presName="sibTrans" presStyleCnt="0"/>
      <dgm:spPr/>
    </dgm:pt>
    <dgm:pt modelId="{9008C7D7-15D6-40A1-BCFE-BB8E0023BED2}" type="pres">
      <dgm:prSet presAssocID="{F20F4213-968F-4662-B84F-1B3C0AE09BCF}" presName="node" presStyleLbl="node1" presStyleIdx="2" presStyleCnt="12">
        <dgm:presLayoutVars>
          <dgm:bulletEnabled val="1"/>
        </dgm:presLayoutVars>
      </dgm:prSet>
      <dgm:spPr/>
    </dgm:pt>
    <dgm:pt modelId="{11E76E21-8462-4107-BD51-3D19B000C6EA}" type="pres">
      <dgm:prSet presAssocID="{FCD3E104-78B2-4713-812C-161675AB68A6}" presName="sibTrans" presStyleCnt="0"/>
      <dgm:spPr/>
    </dgm:pt>
    <dgm:pt modelId="{4A08BDB7-FD76-496F-9533-061C14E21375}" type="pres">
      <dgm:prSet presAssocID="{CB843D2B-B6A4-4195-9C1D-CC3203D73D8E}" presName="node" presStyleLbl="node1" presStyleIdx="3" presStyleCnt="12">
        <dgm:presLayoutVars>
          <dgm:bulletEnabled val="1"/>
        </dgm:presLayoutVars>
      </dgm:prSet>
      <dgm:spPr/>
    </dgm:pt>
    <dgm:pt modelId="{96A854AE-3D5D-4704-97B7-EEDC28B050E8}" type="pres">
      <dgm:prSet presAssocID="{60CDE99A-D66B-48EF-B738-BF6DBBB0382D}" presName="sibTrans" presStyleCnt="0"/>
      <dgm:spPr/>
    </dgm:pt>
    <dgm:pt modelId="{AB2AED8F-B316-4D32-A567-89C8B4B57A91}" type="pres">
      <dgm:prSet presAssocID="{7AAF2314-D21F-4135-BC00-425F063043CC}" presName="node" presStyleLbl="node1" presStyleIdx="4" presStyleCnt="12">
        <dgm:presLayoutVars>
          <dgm:bulletEnabled val="1"/>
        </dgm:presLayoutVars>
      </dgm:prSet>
      <dgm:spPr/>
    </dgm:pt>
    <dgm:pt modelId="{E568898B-F41A-47A2-8277-89E55BB3FFD1}" type="pres">
      <dgm:prSet presAssocID="{E071F2F0-CD0B-41E4-BAAD-CD92188037B9}" presName="sibTrans" presStyleCnt="0"/>
      <dgm:spPr/>
    </dgm:pt>
    <dgm:pt modelId="{0BD7F247-E676-460F-A36D-BCE4BDECC49E}" type="pres">
      <dgm:prSet presAssocID="{2DA2668C-B16A-46B8-AC5E-175B64EAFB7D}" presName="node" presStyleLbl="node1" presStyleIdx="5" presStyleCnt="12">
        <dgm:presLayoutVars>
          <dgm:bulletEnabled val="1"/>
        </dgm:presLayoutVars>
      </dgm:prSet>
      <dgm:spPr/>
    </dgm:pt>
    <dgm:pt modelId="{5095FC8C-9460-49CC-B991-91540AF22778}" type="pres">
      <dgm:prSet presAssocID="{7BD4414C-D091-4011-B062-0511019E6E2C}" presName="sibTrans" presStyleCnt="0"/>
      <dgm:spPr/>
    </dgm:pt>
    <dgm:pt modelId="{A3F66A34-83F4-4CE7-8E3E-FA695AC6D411}" type="pres">
      <dgm:prSet presAssocID="{ABA198EF-C8F9-4913-99B2-BC26E7EFA6CE}" presName="node" presStyleLbl="node1" presStyleIdx="6" presStyleCnt="12">
        <dgm:presLayoutVars>
          <dgm:bulletEnabled val="1"/>
        </dgm:presLayoutVars>
      </dgm:prSet>
      <dgm:spPr/>
    </dgm:pt>
    <dgm:pt modelId="{B7D656E7-EE43-4190-9126-C4EF8ED9D8C1}" type="pres">
      <dgm:prSet presAssocID="{030451F1-71B0-4063-BEBE-B753A6EA29C6}" presName="sibTrans" presStyleCnt="0"/>
      <dgm:spPr/>
    </dgm:pt>
    <dgm:pt modelId="{933EDF72-E402-4060-99EC-6786E770CB01}" type="pres">
      <dgm:prSet presAssocID="{A869AA7B-615E-4321-BFBC-087E7842718A}" presName="node" presStyleLbl="node1" presStyleIdx="7" presStyleCnt="12">
        <dgm:presLayoutVars>
          <dgm:bulletEnabled val="1"/>
        </dgm:presLayoutVars>
      </dgm:prSet>
      <dgm:spPr/>
    </dgm:pt>
    <dgm:pt modelId="{A5624DF8-C837-4EE1-A43C-A0B96E205C12}" type="pres">
      <dgm:prSet presAssocID="{696A6475-DD71-449A-9242-85845E0D4EB9}" presName="sibTrans" presStyleCnt="0"/>
      <dgm:spPr/>
    </dgm:pt>
    <dgm:pt modelId="{0BF69857-FBB9-480F-9C3D-FE711CE67DEC}" type="pres">
      <dgm:prSet presAssocID="{348F8CCF-B784-452F-A2EB-F84CF0A0C59A}" presName="node" presStyleLbl="node1" presStyleIdx="8" presStyleCnt="12">
        <dgm:presLayoutVars>
          <dgm:bulletEnabled val="1"/>
        </dgm:presLayoutVars>
      </dgm:prSet>
      <dgm:spPr/>
    </dgm:pt>
    <dgm:pt modelId="{0231AB84-6FAF-451D-BD7C-AFB3FD9BA352}" type="pres">
      <dgm:prSet presAssocID="{B33063D2-E911-43F7-85B5-4516BA0E6B2A}" presName="sibTrans" presStyleCnt="0"/>
      <dgm:spPr/>
    </dgm:pt>
    <dgm:pt modelId="{C5E30057-B50C-440E-80D8-78D8CD525427}" type="pres">
      <dgm:prSet presAssocID="{4C43C89F-9493-42BE-A878-B71CD29FD5E3}" presName="node" presStyleLbl="node1" presStyleIdx="9" presStyleCnt="12">
        <dgm:presLayoutVars>
          <dgm:bulletEnabled val="1"/>
        </dgm:presLayoutVars>
      </dgm:prSet>
      <dgm:spPr/>
    </dgm:pt>
    <dgm:pt modelId="{69A8BE1D-46CB-4770-A016-A12ECFAD813E}" type="pres">
      <dgm:prSet presAssocID="{BA554C59-5F11-4095-89C2-CB0BFB7F59A2}" presName="sibTrans" presStyleCnt="0"/>
      <dgm:spPr/>
    </dgm:pt>
    <dgm:pt modelId="{689DAECE-0830-4F24-8CE1-8AD7E5754CB1}" type="pres">
      <dgm:prSet presAssocID="{C43240DE-FAD7-4AB9-84B5-285D569C342E}" presName="node" presStyleLbl="node1" presStyleIdx="10" presStyleCnt="12">
        <dgm:presLayoutVars>
          <dgm:bulletEnabled val="1"/>
        </dgm:presLayoutVars>
      </dgm:prSet>
      <dgm:spPr/>
    </dgm:pt>
    <dgm:pt modelId="{32C4A131-0815-4D59-AAD0-7C6C6DDC96A2}" type="pres">
      <dgm:prSet presAssocID="{8FF4413F-5B84-4780-9B71-43E050FE6319}" presName="sibTrans" presStyleCnt="0"/>
      <dgm:spPr/>
    </dgm:pt>
    <dgm:pt modelId="{F29DC022-4AC6-4C5D-BD24-0FFBAA67F9D7}" type="pres">
      <dgm:prSet presAssocID="{86313682-CBB7-4536-B5BE-757DDAAE4343}" presName="node" presStyleLbl="node1" presStyleIdx="11" presStyleCnt="12">
        <dgm:presLayoutVars>
          <dgm:bulletEnabled val="1"/>
        </dgm:presLayoutVars>
      </dgm:prSet>
      <dgm:spPr/>
    </dgm:pt>
  </dgm:ptLst>
  <dgm:cxnLst>
    <dgm:cxn modelId="{0C0BE403-3332-4955-ABC6-9CDF93A22EE8}" type="presOf" srcId="{332BEA67-ED9B-44EE-81E1-E0739A75B2AF}" destId="{02B40A20-CA5A-49B2-84B7-770FC5AE6CB4}" srcOrd="0" destOrd="0" presId="urn:microsoft.com/office/officeart/2005/8/layout/default"/>
    <dgm:cxn modelId="{D536C204-31F0-4618-A08E-8C4A9843F076}" srcId="{5C54909F-5D33-4304-B9D2-838019548589}" destId="{7AAF2314-D21F-4135-BC00-425F063043CC}" srcOrd="4" destOrd="0" parTransId="{A10A8819-2EC2-4CFF-A08C-DE3B167D4204}" sibTransId="{E071F2F0-CD0B-41E4-BAAD-CD92188037B9}"/>
    <dgm:cxn modelId="{318C470B-7E94-43B0-8579-8ADCFFABDB58}" type="presOf" srcId="{A869AA7B-615E-4321-BFBC-087E7842718A}" destId="{933EDF72-E402-4060-99EC-6786E770CB01}" srcOrd="0" destOrd="0" presId="urn:microsoft.com/office/officeart/2005/8/layout/default"/>
    <dgm:cxn modelId="{9D35CE27-82B4-4943-A6CB-C0AD9FE00BB8}" srcId="{5C54909F-5D33-4304-B9D2-838019548589}" destId="{A869AA7B-615E-4321-BFBC-087E7842718A}" srcOrd="7" destOrd="0" parTransId="{E8401C59-4B9C-4E27-BE23-A932FE648AE6}" sibTransId="{696A6475-DD71-449A-9242-85845E0D4EB9}"/>
    <dgm:cxn modelId="{12B0172F-C7B8-4EFE-BDE7-50A2C66EC333}" type="presOf" srcId="{7AAF2314-D21F-4135-BC00-425F063043CC}" destId="{AB2AED8F-B316-4D32-A567-89C8B4B57A91}" srcOrd="0" destOrd="0" presId="urn:microsoft.com/office/officeart/2005/8/layout/default"/>
    <dgm:cxn modelId="{632B423A-E6E3-4B95-BCA6-7C62F9B9C212}" type="presOf" srcId="{4C43C89F-9493-42BE-A878-B71CD29FD5E3}" destId="{C5E30057-B50C-440E-80D8-78D8CD525427}" srcOrd="0" destOrd="0" presId="urn:microsoft.com/office/officeart/2005/8/layout/default"/>
    <dgm:cxn modelId="{E7C77765-6182-43B9-B0D9-C9236462FD46}" type="presOf" srcId="{5C54909F-5D33-4304-B9D2-838019548589}" destId="{CB65472A-93A1-424E-8848-C21E20D84D7E}" srcOrd="0" destOrd="0" presId="urn:microsoft.com/office/officeart/2005/8/layout/default"/>
    <dgm:cxn modelId="{45183269-3554-498C-AAD4-FC410FCBE407}" srcId="{5C54909F-5D33-4304-B9D2-838019548589}" destId="{332BEA67-ED9B-44EE-81E1-E0739A75B2AF}" srcOrd="1" destOrd="0" parTransId="{2C9FC55E-5CF2-40BA-B94F-65A9BD3ADD79}" sibTransId="{2220FDD3-72D9-4232-AED8-6C69EF326C4C}"/>
    <dgm:cxn modelId="{4BEF074D-C7E0-4F81-95CB-6968DC3F0B89}" srcId="{5C54909F-5D33-4304-B9D2-838019548589}" destId="{ABA198EF-C8F9-4913-99B2-BC26E7EFA6CE}" srcOrd="6" destOrd="0" parTransId="{AAEFA6A1-B02D-4B1F-80B5-5B1833EE64D4}" sibTransId="{030451F1-71B0-4063-BEBE-B753A6EA29C6}"/>
    <dgm:cxn modelId="{C8342556-3858-4E96-8BD1-6AAB620F9F93}" srcId="{5C54909F-5D33-4304-B9D2-838019548589}" destId="{F20F4213-968F-4662-B84F-1B3C0AE09BCF}" srcOrd="2" destOrd="0" parTransId="{849CD1D3-95F7-4F5A-8BFF-B81CB8AF4B97}" sibTransId="{FCD3E104-78B2-4713-812C-161675AB68A6}"/>
    <dgm:cxn modelId="{29BDFD78-94B8-4A90-A698-DDD7BA37C569}" srcId="{5C54909F-5D33-4304-B9D2-838019548589}" destId="{348F8CCF-B784-452F-A2EB-F84CF0A0C59A}" srcOrd="8" destOrd="0" parTransId="{94DBA611-5752-4D7B-9A5D-4BA0DFFEB6E5}" sibTransId="{B33063D2-E911-43F7-85B5-4516BA0E6B2A}"/>
    <dgm:cxn modelId="{F87BD990-BCC3-448E-AF81-7247A36A17F5}" type="presOf" srcId="{F20F4213-968F-4662-B84F-1B3C0AE09BCF}" destId="{9008C7D7-15D6-40A1-BCFE-BB8E0023BED2}" srcOrd="0" destOrd="0" presId="urn:microsoft.com/office/officeart/2005/8/layout/default"/>
    <dgm:cxn modelId="{3DBA5996-7E4A-470A-9363-1C55E520BFEB}" srcId="{5C54909F-5D33-4304-B9D2-838019548589}" destId="{86313682-CBB7-4536-B5BE-757DDAAE4343}" srcOrd="11" destOrd="0" parTransId="{8B5894CF-5803-4803-89C3-48E99753B016}" sibTransId="{E06F908F-7C3B-4416-B6CA-41092D5A2387}"/>
    <dgm:cxn modelId="{D96A8199-320A-4FE0-9A68-16A50D50C9F9}" srcId="{5C54909F-5D33-4304-B9D2-838019548589}" destId="{8A5EA514-A89D-4627-B9BB-E9ECCE616E25}" srcOrd="0" destOrd="0" parTransId="{61233A16-1163-430C-A590-DE765793A040}" sibTransId="{2B8074FF-0DE6-414F-A35D-058026E0684C}"/>
    <dgm:cxn modelId="{04D5DA9A-68F3-4623-8D8C-52CA7FB42CEA}" srcId="{5C54909F-5D33-4304-B9D2-838019548589}" destId="{4C43C89F-9493-42BE-A878-B71CD29FD5E3}" srcOrd="9" destOrd="0" parTransId="{C8405B6B-1F4E-498F-BDC8-EEEA67E790FC}" sibTransId="{BA554C59-5F11-4095-89C2-CB0BFB7F59A2}"/>
    <dgm:cxn modelId="{5BFE59A3-F4C7-4E9F-B4E5-3B3D94F741D9}" srcId="{5C54909F-5D33-4304-B9D2-838019548589}" destId="{CB843D2B-B6A4-4195-9C1D-CC3203D73D8E}" srcOrd="3" destOrd="0" parTransId="{491E29B3-C08B-4CA8-ABC0-B1545E91748A}" sibTransId="{60CDE99A-D66B-48EF-B738-BF6DBBB0382D}"/>
    <dgm:cxn modelId="{697F05AA-9EAF-4F90-AE6E-246BC9EE267C}" type="presOf" srcId="{8A5EA514-A89D-4627-B9BB-E9ECCE616E25}" destId="{CF0B4A87-1F85-4C59-8449-6AB147F86C5A}" srcOrd="0" destOrd="0" presId="urn:microsoft.com/office/officeart/2005/8/layout/default"/>
    <dgm:cxn modelId="{98EC2EB4-51E1-4754-8F67-BC51284387C1}" type="presOf" srcId="{C43240DE-FAD7-4AB9-84B5-285D569C342E}" destId="{689DAECE-0830-4F24-8CE1-8AD7E5754CB1}" srcOrd="0" destOrd="0" presId="urn:microsoft.com/office/officeart/2005/8/layout/default"/>
    <dgm:cxn modelId="{6A0FA7BF-E91D-4696-A096-595B625326E3}" type="presOf" srcId="{ABA198EF-C8F9-4913-99B2-BC26E7EFA6CE}" destId="{A3F66A34-83F4-4CE7-8E3E-FA695AC6D411}" srcOrd="0" destOrd="0" presId="urn:microsoft.com/office/officeart/2005/8/layout/default"/>
    <dgm:cxn modelId="{4E578AC1-95C0-4B60-BFF3-DE1B2EF787B4}" srcId="{5C54909F-5D33-4304-B9D2-838019548589}" destId="{C43240DE-FAD7-4AB9-84B5-285D569C342E}" srcOrd="10" destOrd="0" parTransId="{3E72D13D-09A6-44D7-BC58-67461550AA97}" sibTransId="{8FF4413F-5B84-4780-9B71-43E050FE6319}"/>
    <dgm:cxn modelId="{DC235EC6-336C-471B-A9D7-FDBFDFF09FCD}" type="presOf" srcId="{86313682-CBB7-4536-B5BE-757DDAAE4343}" destId="{F29DC022-4AC6-4C5D-BD24-0FFBAA67F9D7}" srcOrd="0" destOrd="0" presId="urn:microsoft.com/office/officeart/2005/8/layout/default"/>
    <dgm:cxn modelId="{CF662BCB-54A7-4FC4-8872-BCAA5A9D1AF8}" type="presOf" srcId="{CB843D2B-B6A4-4195-9C1D-CC3203D73D8E}" destId="{4A08BDB7-FD76-496F-9533-061C14E21375}" srcOrd="0" destOrd="0" presId="urn:microsoft.com/office/officeart/2005/8/layout/default"/>
    <dgm:cxn modelId="{61A0D1EB-B2A1-41B3-80B0-107DE2A23D45}" type="presOf" srcId="{2DA2668C-B16A-46B8-AC5E-175B64EAFB7D}" destId="{0BD7F247-E676-460F-A36D-BCE4BDECC49E}" srcOrd="0" destOrd="0" presId="urn:microsoft.com/office/officeart/2005/8/layout/default"/>
    <dgm:cxn modelId="{57AB4FF1-2C05-4118-AC32-CAE7D2619D96}" srcId="{5C54909F-5D33-4304-B9D2-838019548589}" destId="{2DA2668C-B16A-46B8-AC5E-175B64EAFB7D}" srcOrd="5" destOrd="0" parTransId="{E51D249B-71D6-468A-BE95-36FBC00688BE}" sibTransId="{7BD4414C-D091-4011-B062-0511019E6E2C}"/>
    <dgm:cxn modelId="{FAC3D5F3-0690-4126-9C54-EABA1ED520AF}" type="presOf" srcId="{348F8CCF-B784-452F-A2EB-F84CF0A0C59A}" destId="{0BF69857-FBB9-480F-9C3D-FE711CE67DEC}" srcOrd="0" destOrd="0" presId="urn:microsoft.com/office/officeart/2005/8/layout/default"/>
    <dgm:cxn modelId="{9FA3B250-FE4A-49D8-A465-175FA12DA32D}" type="presParOf" srcId="{CB65472A-93A1-424E-8848-C21E20D84D7E}" destId="{CF0B4A87-1F85-4C59-8449-6AB147F86C5A}" srcOrd="0" destOrd="0" presId="urn:microsoft.com/office/officeart/2005/8/layout/default"/>
    <dgm:cxn modelId="{51C9B18B-4353-4AC4-B65F-1C6E72D77608}" type="presParOf" srcId="{CB65472A-93A1-424E-8848-C21E20D84D7E}" destId="{C83DBB53-50C3-406A-B891-685CF69EC285}" srcOrd="1" destOrd="0" presId="urn:microsoft.com/office/officeart/2005/8/layout/default"/>
    <dgm:cxn modelId="{22551759-FE6C-47BD-AB07-207C1718D70B}" type="presParOf" srcId="{CB65472A-93A1-424E-8848-C21E20D84D7E}" destId="{02B40A20-CA5A-49B2-84B7-770FC5AE6CB4}" srcOrd="2" destOrd="0" presId="urn:microsoft.com/office/officeart/2005/8/layout/default"/>
    <dgm:cxn modelId="{C27FDA9C-3058-4AB9-8863-AF90316D486C}" type="presParOf" srcId="{CB65472A-93A1-424E-8848-C21E20D84D7E}" destId="{03F0A5B7-9FB1-411F-A794-FEE919DEE10A}" srcOrd="3" destOrd="0" presId="urn:microsoft.com/office/officeart/2005/8/layout/default"/>
    <dgm:cxn modelId="{6796FD40-D9EC-4462-B6E9-7CAA07754149}" type="presParOf" srcId="{CB65472A-93A1-424E-8848-C21E20D84D7E}" destId="{9008C7D7-15D6-40A1-BCFE-BB8E0023BED2}" srcOrd="4" destOrd="0" presId="urn:microsoft.com/office/officeart/2005/8/layout/default"/>
    <dgm:cxn modelId="{F2243BCB-1092-4ED4-B1E9-0F83D38E98DB}" type="presParOf" srcId="{CB65472A-93A1-424E-8848-C21E20D84D7E}" destId="{11E76E21-8462-4107-BD51-3D19B000C6EA}" srcOrd="5" destOrd="0" presId="urn:microsoft.com/office/officeart/2005/8/layout/default"/>
    <dgm:cxn modelId="{D53CE35D-CE6E-4A06-82ED-EC757E81238E}" type="presParOf" srcId="{CB65472A-93A1-424E-8848-C21E20D84D7E}" destId="{4A08BDB7-FD76-496F-9533-061C14E21375}" srcOrd="6" destOrd="0" presId="urn:microsoft.com/office/officeart/2005/8/layout/default"/>
    <dgm:cxn modelId="{DBDAD009-91F6-4906-B733-FD957E7A4FA6}" type="presParOf" srcId="{CB65472A-93A1-424E-8848-C21E20D84D7E}" destId="{96A854AE-3D5D-4704-97B7-EEDC28B050E8}" srcOrd="7" destOrd="0" presId="urn:microsoft.com/office/officeart/2005/8/layout/default"/>
    <dgm:cxn modelId="{3BB7936A-2C49-4F99-B1D4-42C41C7E7665}" type="presParOf" srcId="{CB65472A-93A1-424E-8848-C21E20D84D7E}" destId="{AB2AED8F-B316-4D32-A567-89C8B4B57A91}" srcOrd="8" destOrd="0" presId="urn:microsoft.com/office/officeart/2005/8/layout/default"/>
    <dgm:cxn modelId="{269E9DA5-DBCB-4D4A-8422-4DCD73B4F0B4}" type="presParOf" srcId="{CB65472A-93A1-424E-8848-C21E20D84D7E}" destId="{E568898B-F41A-47A2-8277-89E55BB3FFD1}" srcOrd="9" destOrd="0" presId="urn:microsoft.com/office/officeart/2005/8/layout/default"/>
    <dgm:cxn modelId="{F4ABB56A-B747-4B52-A28F-3914BFA53331}" type="presParOf" srcId="{CB65472A-93A1-424E-8848-C21E20D84D7E}" destId="{0BD7F247-E676-460F-A36D-BCE4BDECC49E}" srcOrd="10" destOrd="0" presId="urn:microsoft.com/office/officeart/2005/8/layout/default"/>
    <dgm:cxn modelId="{09C6620B-CC10-4B5C-83D6-4B7B3E8B5003}" type="presParOf" srcId="{CB65472A-93A1-424E-8848-C21E20D84D7E}" destId="{5095FC8C-9460-49CC-B991-91540AF22778}" srcOrd="11" destOrd="0" presId="urn:microsoft.com/office/officeart/2005/8/layout/default"/>
    <dgm:cxn modelId="{7FBEEE65-0A31-487C-8A75-980EFB184464}" type="presParOf" srcId="{CB65472A-93A1-424E-8848-C21E20D84D7E}" destId="{A3F66A34-83F4-4CE7-8E3E-FA695AC6D411}" srcOrd="12" destOrd="0" presId="urn:microsoft.com/office/officeart/2005/8/layout/default"/>
    <dgm:cxn modelId="{7D33BDE0-614F-4D80-827E-A821294CE35F}" type="presParOf" srcId="{CB65472A-93A1-424E-8848-C21E20D84D7E}" destId="{B7D656E7-EE43-4190-9126-C4EF8ED9D8C1}" srcOrd="13" destOrd="0" presId="urn:microsoft.com/office/officeart/2005/8/layout/default"/>
    <dgm:cxn modelId="{1ED24481-ABD0-4EC3-95A9-CAE4C4307FE5}" type="presParOf" srcId="{CB65472A-93A1-424E-8848-C21E20D84D7E}" destId="{933EDF72-E402-4060-99EC-6786E770CB01}" srcOrd="14" destOrd="0" presId="urn:microsoft.com/office/officeart/2005/8/layout/default"/>
    <dgm:cxn modelId="{10E06DF8-2ECE-433B-9886-ACF2EB644B03}" type="presParOf" srcId="{CB65472A-93A1-424E-8848-C21E20D84D7E}" destId="{A5624DF8-C837-4EE1-A43C-A0B96E205C12}" srcOrd="15" destOrd="0" presId="urn:microsoft.com/office/officeart/2005/8/layout/default"/>
    <dgm:cxn modelId="{CDB5189F-52DD-40B1-9DC2-60C6326F8DC1}" type="presParOf" srcId="{CB65472A-93A1-424E-8848-C21E20D84D7E}" destId="{0BF69857-FBB9-480F-9C3D-FE711CE67DEC}" srcOrd="16" destOrd="0" presId="urn:microsoft.com/office/officeart/2005/8/layout/default"/>
    <dgm:cxn modelId="{BFEA455C-F80F-491D-BE32-EB62D254C958}" type="presParOf" srcId="{CB65472A-93A1-424E-8848-C21E20D84D7E}" destId="{0231AB84-6FAF-451D-BD7C-AFB3FD9BA352}" srcOrd="17" destOrd="0" presId="urn:microsoft.com/office/officeart/2005/8/layout/default"/>
    <dgm:cxn modelId="{A5865B80-11E4-474B-B26A-9986863D3576}" type="presParOf" srcId="{CB65472A-93A1-424E-8848-C21E20D84D7E}" destId="{C5E30057-B50C-440E-80D8-78D8CD525427}" srcOrd="18" destOrd="0" presId="urn:microsoft.com/office/officeart/2005/8/layout/default"/>
    <dgm:cxn modelId="{F243A549-D4BE-4378-8CD1-427AF3F4EAB9}" type="presParOf" srcId="{CB65472A-93A1-424E-8848-C21E20D84D7E}" destId="{69A8BE1D-46CB-4770-A016-A12ECFAD813E}" srcOrd="19" destOrd="0" presId="urn:microsoft.com/office/officeart/2005/8/layout/default"/>
    <dgm:cxn modelId="{CBBA79DB-9327-4C63-988C-26D5B51A9444}" type="presParOf" srcId="{CB65472A-93A1-424E-8848-C21E20D84D7E}" destId="{689DAECE-0830-4F24-8CE1-8AD7E5754CB1}" srcOrd="20" destOrd="0" presId="urn:microsoft.com/office/officeart/2005/8/layout/default"/>
    <dgm:cxn modelId="{A75A77ED-83E8-4751-81C9-FDD2C2533502}" type="presParOf" srcId="{CB65472A-93A1-424E-8848-C21E20D84D7E}" destId="{32C4A131-0815-4D59-AAD0-7C6C6DDC96A2}" srcOrd="21" destOrd="0" presId="urn:microsoft.com/office/officeart/2005/8/layout/default"/>
    <dgm:cxn modelId="{BB426A79-1D5A-4ADD-9604-3785F67EC42E}" type="presParOf" srcId="{CB65472A-93A1-424E-8848-C21E20D84D7E}" destId="{F29DC022-4AC6-4C5D-BD24-0FFBAA67F9D7}"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E8523-A9DE-4E5F-B13A-207618BA258D}" type="doc">
      <dgm:prSet loTypeId="urn:microsoft.com/office/officeart/2016/7/layout/LinearBlockProcessNumbered" loCatId="process" qsTypeId="urn:microsoft.com/office/officeart/2005/8/quickstyle/simple5" qsCatId="simple" csTypeId="urn:microsoft.com/office/officeart/2005/8/colors/accent3_2" csCatId="accent3"/>
      <dgm:spPr/>
      <dgm:t>
        <a:bodyPr/>
        <a:lstStyle/>
        <a:p>
          <a:endParaRPr lang="en-US"/>
        </a:p>
      </dgm:t>
    </dgm:pt>
    <dgm:pt modelId="{E386C1E7-4F95-4C64-98CB-DA672A200C81}">
      <dgm:prSet/>
      <dgm:spPr/>
      <dgm:t>
        <a:bodyPr/>
        <a:lstStyle/>
        <a:p>
          <a:r>
            <a:rPr lang="en-US" baseline="0" dirty="0"/>
            <a:t>Grafana is a must-have technology</a:t>
          </a:r>
          <a:endParaRPr lang="en-US" dirty="0"/>
        </a:p>
      </dgm:t>
    </dgm:pt>
    <dgm:pt modelId="{BD9688C9-C2B3-40DA-8216-1055E892C5FB}" type="parTrans" cxnId="{DFC4CDC1-DF11-4789-BD57-AF72E462774F}">
      <dgm:prSet/>
      <dgm:spPr/>
      <dgm:t>
        <a:bodyPr/>
        <a:lstStyle/>
        <a:p>
          <a:endParaRPr lang="en-US"/>
        </a:p>
      </dgm:t>
    </dgm:pt>
    <dgm:pt modelId="{C0BC1E6D-8578-415F-AEB6-80EC14842EA5}" type="sibTrans" cxnId="{DFC4CDC1-DF11-4789-BD57-AF72E462774F}">
      <dgm:prSet phldrT="01" phldr="0"/>
      <dgm:spPr/>
      <dgm:t>
        <a:bodyPr/>
        <a:lstStyle/>
        <a:p>
          <a:r>
            <a:rPr lang="en-US" dirty="0"/>
            <a:t>01</a:t>
          </a:r>
        </a:p>
      </dgm:t>
    </dgm:pt>
    <dgm:pt modelId="{9BB3556E-CD18-4F95-A272-440F31F57D5F}">
      <dgm:prSet/>
      <dgm:spPr/>
      <dgm:t>
        <a:bodyPr/>
        <a:lstStyle/>
        <a:p>
          <a:r>
            <a:rPr lang="en-US" baseline="0" dirty="0"/>
            <a:t>Prometheus is a great way to enable ongoing monitoring</a:t>
          </a:r>
          <a:endParaRPr lang="en-US" dirty="0"/>
        </a:p>
      </dgm:t>
    </dgm:pt>
    <dgm:pt modelId="{96B4AB10-8F6B-4E8C-A13F-61357A27BBE9}" type="parTrans" cxnId="{C634ED62-1EF5-465E-B4DB-BB65BDED0DE9}">
      <dgm:prSet/>
      <dgm:spPr/>
      <dgm:t>
        <a:bodyPr/>
        <a:lstStyle/>
        <a:p>
          <a:endParaRPr lang="en-US"/>
        </a:p>
      </dgm:t>
    </dgm:pt>
    <dgm:pt modelId="{8B8BC0A7-E2F6-447D-8188-90ABCD6002D3}" type="sibTrans" cxnId="{C634ED62-1EF5-465E-B4DB-BB65BDED0DE9}">
      <dgm:prSet phldrT="02" phldr="0"/>
      <dgm:spPr/>
      <dgm:t>
        <a:bodyPr/>
        <a:lstStyle/>
        <a:p>
          <a:r>
            <a:rPr lang="en-US" dirty="0"/>
            <a:t>02</a:t>
          </a:r>
        </a:p>
      </dgm:t>
    </dgm:pt>
    <dgm:pt modelId="{BB05B86E-0E5B-437F-A476-757B49945FF2}">
      <dgm:prSet/>
      <dgm:spPr/>
      <dgm:t>
        <a:bodyPr/>
        <a:lstStyle/>
        <a:p>
          <a:r>
            <a:rPr lang="en-US" baseline="0" dirty="0"/>
            <a:t>Manzan is a great way to handle various events and integrate with tons of solutions</a:t>
          </a:r>
          <a:endParaRPr lang="en-US" dirty="0"/>
        </a:p>
      </dgm:t>
    </dgm:pt>
    <dgm:pt modelId="{805B07A1-E347-409E-BFFE-9B776EE35849}" type="parTrans" cxnId="{96AD49EE-BC88-4E30-A0DC-A2EEAE6E9D88}">
      <dgm:prSet/>
      <dgm:spPr/>
      <dgm:t>
        <a:bodyPr/>
        <a:lstStyle/>
        <a:p>
          <a:endParaRPr lang="en-US"/>
        </a:p>
      </dgm:t>
    </dgm:pt>
    <dgm:pt modelId="{80C22E92-4F36-4B15-85CA-D75C3AC39738}" type="sibTrans" cxnId="{96AD49EE-BC88-4E30-A0DC-A2EEAE6E9D88}">
      <dgm:prSet phldrT="03" phldr="0"/>
      <dgm:spPr/>
      <dgm:t>
        <a:bodyPr/>
        <a:lstStyle/>
        <a:p>
          <a:r>
            <a:rPr lang="en-US" dirty="0"/>
            <a:t>03</a:t>
          </a:r>
        </a:p>
      </dgm:t>
    </dgm:pt>
    <dgm:pt modelId="{A1AA1EA8-11F3-4A9D-B354-59A9A0360CBA}" type="pres">
      <dgm:prSet presAssocID="{3E0E8523-A9DE-4E5F-B13A-207618BA258D}" presName="Name0" presStyleCnt="0">
        <dgm:presLayoutVars>
          <dgm:animLvl val="lvl"/>
          <dgm:resizeHandles val="exact"/>
        </dgm:presLayoutVars>
      </dgm:prSet>
      <dgm:spPr/>
    </dgm:pt>
    <dgm:pt modelId="{E677FC6F-CB68-49A4-BF1F-4FA3B9A3F13B}" type="pres">
      <dgm:prSet presAssocID="{E386C1E7-4F95-4C64-98CB-DA672A200C81}" presName="compositeNode" presStyleCnt="0">
        <dgm:presLayoutVars>
          <dgm:bulletEnabled val="1"/>
        </dgm:presLayoutVars>
      </dgm:prSet>
      <dgm:spPr/>
    </dgm:pt>
    <dgm:pt modelId="{16CF44FD-1B08-43C1-9202-161FB4D0E0D4}" type="pres">
      <dgm:prSet presAssocID="{E386C1E7-4F95-4C64-98CB-DA672A200C81}" presName="bgRect" presStyleLbl="alignNode1" presStyleIdx="0" presStyleCnt="3"/>
      <dgm:spPr/>
    </dgm:pt>
    <dgm:pt modelId="{C6A349A0-FCB9-41B5-83B2-3DF4F39530B6}" type="pres">
      <dgm:prSet presAssocID="{C0BC1E6D-8578-415F-AEB6-80EC14842EA5}" presName="sibTransNodeRect" presStyleLbl="alignNode1" presStyleIdx="0" presStyleCnt="3">
        <dgm:presLayoutVars>
          <dgm:chMax val="0"/>
          <dgm:bulletEnabled val="1"/>
        </dgm:presLayoutVars>
      </dgm:prSet>
      <dgm:spPr/>
    </dgm:pt>
    <dgm:pt modelId="{B2754157-ED9C-412B-8998-A053A44972F7}" type="pres">
      <dgm:prSet presAssocID="{E386C1E7-4F95-4C64-98CB-DA672A200C81}" presName="nodeRect" presStyleLbl="alignNode1" presStyleIdx="0" presStyleCnt="3">
        <dgm:presLayoutVars>
          <dgm:bulletEnabled val="1"/>
        </dgm:presLayoutVars>
      </dgm:prSet>
      <dgm:spPr/>
    </dgm:pt>
    <dgm:pt modelId="{59341EEB-7CF5-447E-B2F8-9F4BD36DE2DC}" type="pres">
      <dgm:prSet presAssocID="{C0BC1E6D-8578-415F-AEB6-80EC14842EA5}" presName="sibTrans" presStyleCnt="0"/>
      <dgm:spPr/>
    </dgm:pt>
    <dgm:pt modelId="{9ED0D3A0-13E7-4BC0-8308-F31B4F3311B9}" type="pres">
      <dgm:prSet presAssocID="{9BB3556E-CD18-4F95-A272-440F31F57D5F}" presName="compositeNode" presStyleCnt="0">
        <dgm:presLayoutVars>
          <dgm:bulletEnabled val="1"/>
        </dgm:presLayoutVars>
      </dgm:prSet>
      <dgm:spPr/>
    </dgm:pt>
    <dgm:pt modelId="{D4422F4A-EC47-41CC-BFF0-1F8234B8E432}" type="pres">
      <dgm:prSet presAssocID="{9BB3556E-CD18-4F95-A272-440F31F57D5F}" presName="bgRect" presStyleLbl="alignNode1" presStyleIdx="1" presStyleCnt="3"/>
      <dgm:spPr/>
    </dgm:pt>
    <dgm:pt modelId="{1CE6B0AC-B515-4166-A2D5-83CC27E86175}" type="pres">
      <dgm:prSet presAssocID="{8B8BC0A7-E2F6-447D-8188-90ABCD6002D3}" presName="sibTransNodeRect" presStyleLbl="alignNode1" presStyleIdx="1" presStyleCnt="3">
        <dgm:presLayoutVars>
          <dgm:chMax val="0"/>
          <dgm:bulletEnabled val="1"/>
        </dgm:presLayoutVars>
      </dgm:prSet>
      <dgm:spPr/>
    </dgm:pt>
    <dgm:pt modelId="{086DECF1-BEFC-4064-A51F-08BACF749890}" type="pres">
      <dgm:prSet presAssocID="{9BB3556E-CD18-4F95-A272-440F31F57D5F}" presName="nodeRect" presStyleLbl="alignNode1" presStyleIdx="1" presStyleCnt="3">
        <dgm:presLayoutVars>
          <dgm:bulletEnabled val="1"/>
        </dgm:presLayoutVars>
      </dgm:prSet>
      <dgm:spPr/>
    </dgm:pt>
    <dgm:pt modelId="{7211CA21-5AB5-4783-A860-B569A5834A2C}" type="pres">
      <dgm:prSet presAssocID="{8B8BC0A7-E2F6-447D-8188-90ABCD6002D3}" presName="sibTrans" presStyleCnt="0"/>
      <dgm:spPr/>
    </dgm:pt>
    <dgm:pt modelId="{CD9A40FD-0896-4399-BB8C-EDFC2EA24556}" type="pres">
      <dgm:prSet presAssocID="{BB05B86E-0E5B-437F-A476-757B49945FF2}" presName="compositeNode" presStyleCnt="0">
        <dgm:presLayoutVars>
          <dgm:bulletEnabled val="1"/>
        </dgm:presLayoutVars>
      </dgm:prSet>
      <dgm:spPr/>
    </dgm:pt>
    <dgm:pt modelId="{4AFAEB97-4971-4697-8DA6-6EC180C11518}" type="pres">
      <dgm:prSet presAssocID="{BB05B86E-0E5B-437F-A476-757B49945FF2}" presName="bgRect" presStyleLbl="alignNode1" presStyleIdx="2" presStyleCnt="3"/>
      <dgm:spPr/>
    </dgm:pt>
    <dgm:pt modelId="{DE1A2178-79F1-456E-BC1D-7BF47FAC83EC}" type="pres">
      <dgm:prSet presAssocID="{80C22E92-4F36-4B15-85CA-D75C3AC39738}" presName="sibTransNodeRect" presStyleLbl="alignNode1" presStyleIdx="2" presStyleCnt="3">
        <dgm:presLayoutVars>
          <dgm:chMax val="0"/>
          <dgm:bulletEnabled val="1"/>
        </dgm:presLayoutVars>
      </dgm:prSet>
      <dgm:spPr/>
    </dgm:pt>
    <dgm:pt modelId="{B150C468-3EA8-4D04-A488-CD6D0E2C37DF}" type="pres">
      <dgm:prSet presAssocID="{BB05B86E-0E5B-437F-A476-757B49945FF2}" presName="nodeRect" presStyleLbl="alignNode1" presStyleIdx="2" presStyleCnt="3">
        <dgm:presLayoutVars>
          <dgm:bulletEnabled val="1"/>
        </dgm:presLayoutVars>
      </dgm:prSet>
      <dgm:spPr/>
    </dgm:pt>
  </dgm:ptLst>
  <dgm:cxnLst>
    <dgm:cxn modelId="{25EBE12C-FEB4-4078-9A65-2A8E61F35DBB}" type="presOf" srcId="{E386C1E7-4F95-4C64-98CB-DA672A200C81}" destId="{B2754157-ED9C-412B-8998-A053A44972F7}" srcOrd="1" destOrd="0" presId="urn:microsoft.com/office/officeart/2016/7/layout/LinearBlockProcessNumbered"/>
    <dgm:cxn modelId="{10FD2835-06BC-41B5-9BB5-8A512CD16F0B}" type="presOf" srcId="{C0BC1E6D-8578-415F-AEB6-80EC14842EA5}" destId="{C6A349A0-FCB9-41B5-83B2-3DF4F39530B6}" srcOrd="0" destOrd="0" presId="urn:microsoft.com/office/officeart/2016/7/layout/LinearBlockProcessNumbered"/>
    <dgm:cxn modelId="{2216AB35-ED29-4081-92FE-9B510D0DD7F0}" type="presOf" srcId="{9BB3556E-CD18-4F95-A272-440F31F57D5F}" destId="{D4422F4A-EC47-41CC-BFF0-1F8234B8E432}" srcOrd="0" destOrd="0" presId="urn:microsoft.com/office/officeart/2016/7/layout/LinearBlockProcessNumbered"/>
    <dgm:cxn modelId="{49467C5B-BD4F-4D9E-8E3F-FE1386EF88D4}" type="presOf" srcId="{80C22E92-4F36-4B15-85CA-D75C3AC39738}" destId="{DE1A2178-79F1-456E-BC1D-7BF47FAC83EC}" srcOrd="0" destOrd="0" presId="urn:microsoft.com/office/officeart/2016/7/layout/LinearBlockProcessNumbered"/>
    <dgm:cxn modelId="{C634ED62-1EF5-465E-B4DB-BB65BDED0DE9}" srcId="{3E0E8523-A9DE-4E5F-B13A-207618BA258D}" destId="{9BB3556E-CD18-4F95-A272-440F31F57D5F}" srcOrd="1" destOrd="0" parTransId="{96B4AB10-8F6B-4E8C-A13F-61357A27BBE9}" sibTransId="{8B8BC0A7-E2F6-447D-8188-90ABCD6002D3}"/>
    <dgm:cxn modelId="{5894534E-BA8D-4EA8-8C17-C22901B4F917}" type="presOf" srcId="{9BB3556E-CD18-4F95-A272-440F31F57D5F}" destId="{086DECF1-BEFC-4064-A51F-08BACF749890}" srcOrd="1" destOrd="0" presId="urn:microsoft.com/office/officeart/2016/7/layout/LinearBlockProcessNumbered"/>
    <dgm:cxn modelId="{6DA3744F-8E1E-4E78-AA2B-3DF5DF1EB6D9}" type="presOf" srcId="{E386C1E7-4F95-4C64-98CB-DA672A200C81}" destId="{16CF44FD-1B08-43C1-9202-161FB4D0E0D4}" srcOrd="0" destOrd="0" presId="urn:microsoft.com/office/officeart/2016/7/layout/LinearBlockProcessNumbered"/>
    <dgm:cxn modelId="{039FD19B-4199-4C1C-9322-2F339670D755}" type="presOf" srcId="{8B8BC0A7-E2F6-447D-8188-90ABCD6002D3}" destId="{1CE6B0AC-B515-4166-A2D5-83CC27E86175}" srcOrd="0" destOrd="0" presId="urn:microsoft.com/office/officeart/2016/7/layout/LinearBlockProcessNumbered"/>
    <dgm:cxn modelId="{23BF7EBB-2927-475B-B10D-B5481D74AC2E}" type="presOf" srcId="{BB05B86E-0E5B-437F-A476-757B49945FF2}" destId="{B150C468-3EA8-4D04-A488-CD6D0E2C37DF}" srcOrd="1" destOrd="0" presId="urn:microsoft.com/office/officeart/2016/7/layout/LinearBlockProcessNumbered"/>
    <dgm:cxn modelId="{DFC4CDC1-DF11-4789-BD57-AF72E462774F}" srcId="{3E0E8523-A9DE-4E5F-B13A-207618BA258D}" destId="{E386C1E7-4F95-4C64-98CB-DA672A200C81}" srcOrd="0" destOrd="0" parTransId="{BD9688C9-C2B3-40DA-8216-1055E892C5FB}" sibTransId="{C0BC1E6D-8578-415F-AEB6-80EC14842EA5}"/>
    <dgm:cxn modelId="{8E7B54C5-664F-43D3-BDB6-922D2EBAEF7D}" type="presOf" srcId="{BB05B86E-0E5B-437F-A476-757B49945FF2}" destId="{4AFAEB97-4971-4697-8DA6-6EC180C11518}" srcOrd="0" destOrd="0" presId="urn:microsoft.com/office/officeart/2016/7/layout/LinearBlockProcessNumbered"/>
    <dgm:cxn modelId="{9AD0F1D8-6EF0-4787-8FF6-0BFC5D9CEA4E}" type="presOf" srcId="{3E0E8523-A9DE-4E5F-B13A-207618BA258D}" destId="{A1AA1EA8-11F3-4A9D-B354-59A9A0360CBA}" srcOrd="0" destOrd="0" presId="urn:microsoft.com/office/officeart/2016/7/layout/LinearBlockProcessNumbered"/>
    <dgm:cxn modelId="{96AD49EE-BC88-4E30-A0DC-A2EEAE6E9D88}" srcId="{3E0E8523-A9DE-4E5F-B13A-207618BA258D}" destId="{BB05B86E-0E5B-437F-A476-757B49945FF2}" srcOrd="2" destOrd="0" parTransId="{805B07A1-E347-409E-BFFE-9B776EE35849}" sibTransId="{80C22E92-4F36-4B15-85CA-D75C3AC39738}"/>
    <dgm:cxn modelId="{BF64BEF1-CD45-4BCB-B4AD-4AC4ADE67FF8}" type="presParOf" srcId="{A1AA1EA8-11F3-4A9D-B354-59A9A0360CBA}" destId="{E677FC6F-CB68-49A4-BF1F-4FA3B9A3F13B}" srcOrd="0" destOrd="0" presId="urn:microsoft.com/office/officeart/2016/7/layout/LinearBlockProcessNumbered"/>
    <dgm:cxn modelId="{C410ACEF-E2D5-4644-AC9D-0F1B0BD82C64}" type="presParOf" srcId="{E677FC6F-CB68-49A4-BF1F-4FA3B9A3F13B}" destId="{16CF44FD-1B08-43C1-9202-161FB4D0E0D4}" srcOrd="0" destOrd="0" presId="urn:microsoft.com/office/officeart/2016/7/layout/LinearBlockProcessNumbered"/>
    <dgm:cxn modelId="{E99F4FF7-D254-4E00-B2C8-BD7774F0F2DF}" type="presParOf" srcId="{E677FC6F-CB68-49A4-BF1F-4FA3B9A3F13B}" destId="{C6A349A0-FCB9-41B5-83B2-3DF4F39530B6}" srcOrd="1" destOrd="0" presId="urn:microsoft.com/office/officeart/2016/7/layout/LinearBlockProcessNumbered"/>
    <dgm:cxn modelId="{12AC6998-35F2-4BA0-8989-F60587A8EE45}" type="presParOf" srcId="{E677FC6F-CB68-49A4-BF1F-4FA3B9A3F13B}" destId="{B2754157-ED9C-412B-8998-A053A44972F7}" srcOrd="2" destOrd="0" presId="urn:microsoft.com/office/officeart/2016/7/layout/LinearBlockProcessNumbered"/>
    <dgm:cxn modelId="{6C9B6431-3EC9-42D3-8C97-B2282D4BEFD9}" type="presParOf" srcId="{A1AA1EA8-11F3-4A9D-B354-59A9A0360CBA}" destId="{59341EEB-7CF5-447E-B2F8-9F4BD36DE2DC}" srcOrd="1" destOrd="0" presId="urn:microsoft.com/office/officeart/2016/7/layout/LinearBlockProcessNumbered"/>
    <dgm:cxn modelId="{F286B697-F08B-4303-9596-2D3782B8A90C}" type="presParOf" srcId="{A1AA1EA8-11F3-4A9D-B354-59A9A0360CBA}" destId="{9ED0D3A0-13E7-4BC0-8308-F31B4F3311B9}" srcOrd="2" destOrd="0" presId="urn:microsoft.com/office/officeart/2016/7/layout/LinearBlockProcessNumbered"/>
    <dgm:cxn modelId="{6AD99970-CA12-4790-91D3-2249D31E8E62}" type="presParOf" srcId="{9ED0D3A0-13E7-4BC0-8308-F31B4F3311B9}" destId="{D4422F4A-EC47-41CC-BFF0-1F8234B8E432}" srcOrd="0" destOrd="0" presId="urn:microsoft.com/office/officeart/2016/7/layout/LinearBlockProcessNumbered"/>
    <dgm:cxn modelId="{0DAC528F-0E93-4FCF-B82E-9F28AB7E406C}" type="presParOf" srcId="{9ED0D3A0-13E7-4BC0-8308-F31B4F3311B9}" destId="{1CE6B0AC-B515-4166-A2D5-83CC27E86175}" srcOrd="1" destOrd="0" presId="urn:microsoft.com/office/officeart/2016/7/layout/LinearBlockProcessNumbered"/>
    <dgm:cxn modelId="{B4E2FC0B-E705-4F72-9042-BAA6155DAB9E}" type="presParOf" srcId="{9ED0D3A0-13E7-4BC0-8308-F31B4F3311B9}" destId="{086DECF1-BEFC-4064-A51F-08BACF749890}" srcOrd="2" destOrd="0" presId="urn:microsoft.com/office/officeart/2016/7/layout/LinearBlockProcessNumbered"/>
    <dgm:cxn modelId="{6A22E703-188F-426F-B3C5-1BCEC84CAC55}" type="presParOf" srcId="{A1AA1EA8-11F3-4A9D-B354-59A9A0360CBA}" destId="{7211CA21-5AB5-4783-A860-B569A5834A2C}" srcOrd="3" destOrd="0" presId="urn:microsoft.com/office/officeart/2016/7/layout/LinearBlockProcessNumbered"/>
    <dgm:cxn modelId="{1EDC9EC5-2C48-4DDE-8716-3E6C8336D0C5}" type="presParOf" srcId="{A1AA1EA8-11F3-4A9D-B354-59A9A0360CBA}" destId="{CD9A40FD-0896-4399-BB8C-EDFC2EA24556}" srcOrd="4" destOrd="0" presId="urn:microsoft.com/office/officeart/2016/7/layout/LinearBlockProcessNumbered"/>
    <dgm:cxn modelId="{115FB71C-7C06-4B71-9570-1483126C2B93}" type="presParOf" srcId="{CD9A40FD-0896-4399-BB8C-EDFC2EA24556}" destId="{4AFAEB97-4971-4697-8DA6-6EC180C11518}" srcOrd="0" destOrd="0" presId="urn:microsoft.com/office/officeart/2016/7/layout/LinearBlockProcessNumbered"/>
    <dgm:cxn modelId="{5E5A47E0-32AC-4366-BE51-753ECE84BE8C}" type="presParOf" srcId="{CD9A40FD-0896-4399-BB8C-EDFC2EA24556}" destId="{DE1A2178-79F1-456E-BC1D-7BF47FAC83EC}" srcOrd="1" destOrd="0" presId="urn:microsoft.com/office/officeart/2016/7/layout/LinearBlockProcessNumbered"/>
    <dgm:cxn modelId="{9CEE22A9-4510-48D6-BBD0-96A958217E48}" type="presParOf" srcId="{CD9A40FD-0896-4399-BB8C-EDFC2EA24556}" destId="{B150C468-3EA8-4D04-A488-CD6D0E2C37D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B4A87-1F85-4C59-8449-6AB147F86C5A}">
      <dsp:nvSpPr>
        <dsp:cNvPr id="0" name=""/>
        <dsp:cNvSpPr/>
      </dsp:nvSpPr>
      <dsp:spPr>
        <a:xfrm>
          <a:off x="318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crashes</a:t>
          </a:r>
        </a:p>
      </dsp:txBody>
      <dsp:txXfrm>
        <a:off x="3182" y="35467"/>
        <a:ext cx="2524990" cy="1514994"/>
      </dsp:txXfrm>
    </dsp:sp>
    <dsp:sp modelId="{02B40A20-CA5A-49B2-84B7-770FC5AE6CB4}">
      <dsp:nvSpPr>
        <dsp:cNvPr id="0" name=""/>
        <dsp:cNvSpPr/>
      </dsp:nvSpPr>
      <dsp:spPr>
        <a:xfrm>
          <a:off x="278067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Log data</a:t>
          </a:r>
        </a:p>
      </dsp:txBody>
      <dsp:txXfrm>
        <a:off x="2780672" y="35467"/>
        <a:ext cx="2524990" cy="1514994"/>
      </dsp:txXfrm>
    </dsp:sp>
    <dsp:sp modelId="{9008C7D7-15D6-40A1-BCFE-BB8E0023BED2}">
      <dsp:nvSpPr>
        <dsp:cNvPr id="0" name=""/>
        <dsp:cNvSpPr/>
      </dsp:nvSpPr>
      <dsp:spPr>
        <a:xfrm>
          <a:off x="555816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Specific entries in log data</a:t>
          </a:r>
        </a:p>
      </dsp:txBody>
      <dsp:txXfrm>
        <a:off x="5558162" y="35467"/>
        <a:ext cx="2524990" cy="1514994"/>
      </dsp:txXfrm>
    </dsp:sp>
    <dsp:sp modelId="{4A08BDB7-FD76-496F-9533-061C14E21375}">
      <dsp:nvSpPr>
        <dsp:cNvPr id="0" name=""/>
        <dsp:cNvSpPr/>
      </dsp:nvSpPr>
      <dsp:spPr>
        <a:xfrm>
          <a:off x="833565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System Limits alerts</a:t>
          </a:r>
        </a:p>
      </dsp:txBody>
      <dsp:txXfrm>
        <a:off x="8335652" y="35467"/>
        <a:ext cx="2524990" cy="1514994"/>
      </dsp:txXfrm>
    </dsp:sp>
    <dsp:sp modelId="{AB2AED8F-B316-4D32-A567-89C8B4B57A91}">
      <dsp:nvSpPr>
        <dsp:cNvPr id="0" name=""/>
        <dsp:cNvSpPr/>
      </dsp:nvSpPr>
      <dsp:spPr>
        <a:xfrm>
          <a:off x="318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History Log entries</a:t>
          </a:r>
        </a:p>
      </dsp:txBody>
      <dsp:txXfrm>
        <a:off x="3182" y="1802960"/>
        <a:ext cx="2524990" cy="1514994"/>
      </dsp:txXfrm>
    </dsp:sp>
    <dsp:sp modelId="{0BD7F247-E676-460F-A36D-BCE4BDECC49E}">
      <dsp:nvSpPr>
        <dsp:cNvPr id="0" name=""/>
        <dsp:cNvSpPr/>
      </dsp:nvSpPr>
      <dsp:spPr>
        <a:xfrm>
          <a:off x="278067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Problem log entries</a:t>
          </a:r>
        </a:p>
      </dsp:txBody>
      <dsp:txXfrm>
        <a:off x="2780672" y="1802960"/>
        <a:ext cx="2524990" cy="1514994"/>
      </dsp:txXfrm>
    </dsp:sp>
    <dsp:sp modelId="{A3F66A34-83F4-4CE7-8E3E-FA695AC6D411}">
      <dsp:nvSpPr>
        <dsp:cNvPr id="0" name=""/>
        <dsp:cNvSpPr/>
      </dsp:nvSpPr>
      <dsp:spPr>
        <a:xfrm>
          <a:off x="555816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*SYSOPR messages</a:t>
          </a:r>
        </a:p>
      </dsp:txBody>
      <dsp:txXfrm>
        <a:off x="5558162" y="1802960"/>
        <a:ext cx="2524990" cy="1514994"/>
      </dsp:txXfrm>
    </dsp:sp>
    <dsp:sp modelId="{933EDF72-E402-4060-99EC-6786E770CB01}">
      <dsp:nvSpPr>
        <dsp:cNvPr id="0" name=""/>
        <dsp:cNvSpPr/>
      </dsp:nvSpPr>
      <dsp:spPr>
        <a:xfrm>
          <a:off x="833565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Specific job log messages</a:t>
          </a:r>
        </a:p>
      </dsp:txBody>
      <dsp:txXfrm>
        <a:off x="8335652" y="1802960"/>
        <a:ext cx="2524990" cy="1514994"/>
      </dsp:txXfrm>
    </dsp:sp>
    <dsp:sp modelId="{0BF69857-FBB9-480F-9C3D-FE711CE67DEC}">
      <dsp:nvSpPr>
        <dsp:cNvPr id="0" name=""/>
        <dsp:cNvSpPr/>
      </dsp:nvSpPr>
      <dsp:spPr>
        <a:xfrm>
          <a:off x="318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Audit journal events (future)</a:t>
          </a:r>
        </a:p>
      </dsp:txBody>
      <dsp:txXfrm>
        <a:off x="3182" y="3570454"/>
        <a:ext cx="2524990" cy="1514994"/>
      </dsp:txXfrm>
    </dsp:sp>
    <dsp:sp modelId="{C5E30057-B50C-440E-80D8-78D8CD525427}">
      <dsp:nvSpPr>
        <dsp:cNvPr id="0" name=""/>
        <dsp:cNvSpPr/>
      </dsp:nvSpPr>
      <dsp:spPr>
        <a:xfrm>
          <a:off x="278067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PAL entries</a:t>
          </a:r>
        </a:p>
      </dsp:txBody>
      <dsp:txXfrm>
        <a:off x="2780672" y="3570454"/>
        <a:ext cx="2524990" cy="1514994"/>
      </dsp:txXfrm>
    </dsp:sp>
    <dsp:sp modelId="{689DAECE-0830-4F24-8CE1-8AD7E5754CB1}">
      <dsp:nvSpPr>
        <dsp:cNvPr id="0" name=""/>
        <dsp:cNvSpPr/>
      </dsp:nvSpPr>
      <dsp:spPr>
        <a:xfrm>
          <a:off x="555816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VLOGs</a:t>
          </a:r>
        </a:p>
      </dsp:txBody>
      <dsp:txXfrm>
        <a:off x="5558162" y="3570454"/>
        <a:ext cx="2524990" cy="1514994"/>
      </dsp:txXfrm>
    </dsp:sp>
    <dsp:sp modelId="{F29DC022-4AC6-4C5D-BD24-0FFBAA67F9D7}">
      <dsp:nvSpPr>
        <dsp:cNvPr id="0" name=""/>
        <dsp:cNvSpPr/>
      </dsp:nvSpPr>
      <dsp:spPr>
        <a:xfrm>
          <a:off x="833565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Fishy TCP connections (future)</a:t>
          </a:r>
        </a:p>
      </dsp:txBody>
      <dsp:txXfrm>
        <a:off x="8335652" y="3570454"/>
        <a:ext cx="2524990" cy="1514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F44FD-1B08-43C1-9202-161FB4D0E0D4}">
      <dsp:nvSpPr>
        <dsp:cNvPr id="0" name=""/>
        <dsp:cNvSpPr/>
      </dsp:nvSpPr>
      <dsp:spPr>
        <a:xfrm>
          <a:off x="889"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Grafana is a must-have technology</a:t>
          </a:r>
          <a:endParaRPr lang="en-US" sz="2600" kern="1200" dirty="0"/>
        </a:p>
      </dsp:txBody>
      <dsp:txXfrm>
        <a:off x="889" y="1896507"/>
        <a:ext cx="3602961" cy="2594132"/>
      </dsp:txXfrm>
    </dsp:sp>
    <dsp:sp modelId="{C6A349A0-FCB9-41B5-83B2-3DF4F39530B6}">
      <dsp:nvSpPr>
        <dsp:cNvPr id="0" name=""/>
        <dsp:cNvSpPr/>
      </dsp:nvSpPr>
      <dsp:spPr>
        <a:xfrm>
          <a:off x="889"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01</a:t>
          </a:r>
        </a:p>
      </dsp:txBody>
      <dsp:txXfrm>
        <a:off x="889" y="167085"/>
        <a:ext cx="3602961" cy="1729421"/>
      </dsp:txXfrm>
    </dsp:sp>
    <dsp:sp modelId="{D4422F4A-EC47-41CC-BFF0-1F8234B8E432}">
      <dsp:nvSpPr>
        <dsp:cNvPr id="0" name=""/>
        <dsp:cNvSpPr/>
      </dsp:nvSpPr>
      <dsp:spPr>
        <a:xfrm>
          <a:off x="3892088"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Prometheus is a great way to enable ongoing monitoring</a:t>
          </a:r>
          <a:endParaRPr lang="en-US" sz="2600" kern="1200" dirty="0"/>
        </a:p>
      </dsp:txBody>
      <dsp:txXfrm>
        <a:off x="3892088" y="1896507"/>
        <a:ext cx="3602961" cy="2594132"/>
      </dsp:txXfrm>
    </dsp:sp>
    <dsp:sp modelId="{1CE6B0AC-B515-4166-A2D5-83CC27E86175}">
      <dsp:nvSpPr>
        <dsp:cNvPr id="0" name=""/>
        <dsp:cNvSpPr/>
      </dsp:nvSpPr>
      <dsp:spPr>
        <a:xfrm>
          <a:off x="3892088"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02</a:t>
          </a:r>
        </a:p>
      </dsp:txBody>
      <dsp:txXfrm>
        <a:off x="3892088" y="167085"/>
        <a:ext cx="3602961" cy="1729421"/>
      </dsp:txXfrm>
    </dsp:sp>
    <dsp:sp modelId="{4AFAEB97-4971-4697-8DA6-6EC180C11518}">
      <dsp:nvSpPr>
        <dsp:cNvPr id="0" name=""/>
        <dsp:cNvSpPr/>
      </dsp:nvSpPr>
      <dsp:spPr>
        <a:xfrm>
          <a:off x="7783286"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Manzan is a great way to handle various events and integrate with tons of solutions</a:t>
          </a:r>
          <a:endParaRPr lang="en-US" sz="2600" kern="1200" dirty="0"/>
        </a:p>
      </dsp:txBody>
      <dsp:txXfrm>
        <a:off x="7783286" y="1896507"/>
        <a:ext cx="3602961" cy="2594132"/>
      </dsp:txXfrm>
    </dsp:sp>
    <dsp:sp modelId="{DE1A2178-79F1-456E-BC1D-7BF47FAC83EC}">
      <dsp:nvSpPr>
        <dsp:cNvPr id="0" name=""/>
        <dsp:cNvSpPr/>
      </dsp:nvSpPr>
      <dsp:spPr>
        <a:xfrm>
          <a:off x="7783286"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03</a:t>
          </a:r>
        </a:p>
      </dsp:txBody>
      <dsp:txXfrm>
        <a:off x="7783286" y="167085"/>
        <a:ext cx="3602961" cy="172942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F8A71C4C-FF3F-0C4F-8795-A2475369391B}" type="datetime1">
              <a:rPr lang="en-US" smtClean="0"/>
              <a:t>1/29/2025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28C8FA6-76A5-8E40-8BFE-0F3985BCA30F}" type="slidenum">
              <a:rPr lang="en-US" smtClean="0"/>
              <a:t>‹#›</a:t>
            </a:fld>
            <a:endParaRPr lang="en-US" dirty="0"/>
          </a:p>
        </p:txBody>
      </p:sp>
    </p:spTree>
    <p:extLst>
      <p:ext uri="{BB962C8B-B14F-4D97-AF65-F5344CB8AC3E}">
        <p14:creationId xmlns:p14="http://schemas.microsoft.com/office/powerpoint/2010/main" val="2724915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a:defRPr sz="1200"/>
            </a:lvl1pPr>
          </a:lstStyle>
          <a:p>
            <a:pPr>
              <a:defRPr/>
            </a:pPr>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3177" tIns="46589" rIns="93177" bIns="46589" rtlCol="0"/>
          <a:lstStyle>
            <a:lvl1pPr algn="r">
              <a:defRPr sz="1200"/>
            </a:lvl1pPr>
          </a:lstStyle>
          <a:p>
            <a:pPr>
              <a:defRPr/>
            </a:pPr>
            <a:fld id="{575E4D0F-365E-634C-91A3-A7A1E50E5DCF}" type="datetime1">
              <a:rPr lang="en-US" smtClean="0"/>
              <a:t>1/29/2025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a:defRPr sz="1200"/>
            </a:lvl1pPr>
          </a:lstStyle>
          <a:p>
            <a:pPr>
              <a:defRPr/>
            </a:pPr>
            <a:fld id="{A7F235BB-2532-4321-A1BC-BCA4D9D1C26A}" type="slidenum">
              <a:rPr lang="en-US"/>
              <a:pPr>
                <a:defRPr/>
              </a:pPr>
              <a:t>‹#›</a:t>
            </a:fld>
            <a:endParaRPr lang="en-US" dirty="0"/>
          </a:p>
        </p:txBody>
      </p:sp>
    </p:spTree>
    <p:extLst>
      <p:ext uri="{BB962C8B-B14F-4D97-AF65-F5344CB8AC3E}">
        <p14:creationId xmlns:p14="http://schemas.microsoft.com/office/powerpoint/2010/main" val="3643944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89" algn="l" rtl="0" eaLnBrk="0" fontAlgn="base" hangingPunct="0">
      <a:spcBef>
        <a:spcPct val="30000"/>
      </a:spcBef>
      <a:spcAft>
        <a:spcPct val="0"/>
      </a:spcAft>
      <a:defRPr sz="1200" kern="1200">
        <a:solidFill>
          <a:schemeClr val="tx1"/>
        </a:solidFill>
        <a:latin typeface="+mn-lt"/>
        <a:ea typeface="+mn-ea"/>
        <a:cs typeface="+mn-cs"/>
      </a:defRPr>
    </a:lvl2pPr>
    <a:lvl3pPr marL="914377" algn="l" rtl="0" eaLnBrk="0" fontAlgn="base" hangingPunct="0">
      <a:spcBef>
        <a:spcPct val="30000"/>
      </a:spcBef>
      <a:spcAft>
        <a:spcPct val="0"/>
      </a:spcAft>
      <a:defRPr sz="1200" kern="1200">
        <a:solidFill>
          <a:schemeClr val="tx1"/>
        </a:solidFill>
        <a:latin typeface="+mn-lt"/>
        <a:ea typeface="+mn-ea"/>
        <a:cs typeface="+mn-cs"/>
      </a:defRPr>
    </a:lvl3pPr>
    <a:lvl4pPr marL="1371566" algn="l" rtl="0" eaLnBrk="0" fontAlgn="base" hangingPunct="0">
      <a:spcBef>
        <a:spcPct val="30000"/>
      </a:spcBef>
      <a:spcAft>
        <a:spcPct val="0"/>
      </a:spcAft>
      <a:defRPr sz="1200" kern="1200">
        <a:solidFill>
          <a:schemeClr val="tx1"/>
        </a:solidFill>
        <a:latin typeface="+mn-lt"/>
        <a:ea typeface="+mn-ea"/>
        <a:cs typeface="+mn-cs"/>
      </a:defRPr>
    </a:lvl4pPr>
    <a:lvl5pPr marL="1828754" algn="l" rtl="0" eaLnBrk="0" fontAlgn="base" hangingPunct="0">
      <a:spcBef>
        <a:spcPct val="30000"/>
      </a:spcBef>
      <a:spcAft>
        <a:spcPct val="0"/>
      </a:spcAft>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8</a:t>
            </a:fld>
            <a:endParaRPr lang="en-US" dirty="0"/>
          </a:p>
        </p:txBody>
      </p:sp>
    </p:spTree>
    <p:extLst>
      <p:ext uri="{BB962C8B-B14F-4D97-AF65-F5344CB8AC3E}">
        <p14:creationId xmlns:p14="http://schemas.microsoft.com/office/powerpoint/2010/main" val="230617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20</a:t>
            </a:fld>
            <a:endParaRPr lang="en-US" dirty="0"/>
          </a:p>
        </p:txBody>
      </p:sp>
    </p:spTree>
    <p:extLst>
      <p:ext uri="{BB962C8B-B14F-4D97-AF65-F5344CB8AC3E}">
        <p14:creationId xmlns:p14="http://schemas.microsoft.com/office/powerpoint/2010/main" val="143166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822450" y="228600"/>
            <a:ext cx="3213100" cy="1808163"/>
          </a:xfrm>
          <a:ln/>
        </p:spPr>
      </p:sp>
      <p:sp>
        <p:nvSpPr>
          <p:cNvPr id="139267"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401275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822450" y="228600"/>
            <a:ext cx="3213100" cy="1808163"/>
          </a:xfrm>
          <a:ln/>
        </p:spPr>
      </p:sp>
      <p:sp>
        <p:nvSpPr>
          <p:cNvPr id="141315"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833610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13" name="Picture 12" descr="A black and white logo&#10;&#10;Description automatically generated">
            <a:extLst>
              <a:ext uri="{FF2B5EF4-FFF2-40B4-BE49-F238E27FC236}">
                <a16:creationId xmlns:a16="http://schemas.microsoft.com/office/drawing/2014/main" id="{1D831F22-FA3A-D57A-45FA-41418B0D3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0017" y="2326384"/>
            <a:ext cx="2651682" cy="1504606"/>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09491" y="3742521"/>
            <a:ext cx="2057400" cy="762000"/>
          </a:xfrm>
          <a:prstGeom prst="rect">
            <a:avLst/>
          </a:prstGeom>
        </p:spPr>
      </p:pic>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0022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5C22D1-A9D3-948F-32F8-6DC852126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91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Single Bulleted list or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0DDB98BC-539F-B355-1AD7-A6DB5727F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9360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7AE870BD-D606-E12D-38CF-F8B8950A1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0863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CAB283C-4D7C-B92A-C063-44E9DD38A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2 bulleted lis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ED5EFA40-F3E6-E1DD-4087-2D2E2D76B9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963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ulleted list - not for images">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5E54ED0F-9EF5-3A2A-A48F-864020C310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7553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Bulleted list - not for image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10BA43D-0E52-1935-1DCB-E424DD430A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39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Bulleted list - not fo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662963E-CB68-80F5-7A98-4FA4326E54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46016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E879A0EC-581D-0E13-472B-DA750CA32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984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5" name="Graphic 4">
            <a:extLst>
              <a:ext uri="{FF2B5EF4-FFF2-40B4-BE49-F238E27FC236}">
                <a16:creationId xmlns:a16="http://schemas.microsoft.com/office/drawing/2014/main" id="{0DD593BE-1E80-1AEB-0F86-F4FD051639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745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2021 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4C814B-C0E5-19B7-36B2-339859D9829A}"/>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5" name="Graphic 4">
            <a:extLst>
              <a:ext uri="{FF2B5EF4-FFF2-40B4-BE49-F238E27FC236}">
                <a16:creationId xmlns:a16="http://schemas.microsoft.com/office/drawing/2014/main" id="{FC8EE377-7754-E11F-C876-3597E7C5D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7152" y="2307955"/>
            <a:ext cx="2705097" cy="1528204"/>
          </a:xfrm>
          <a:prstGeom prst="rect">
            <a:avLst/>
          </a:prstGeom>
        </p:spPr>
      </p:pic>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09491" y="3742521"/>
            <a:ext cx="2057400" cy="762000"/>
          </a:xfrm>
          <a:prstGeom prst="rect">
            <a:avLst/>
          </a:prstGeom>
        </p:spPr>
      </p:pic>
    </p:spTree>
    <p:extLst>
      <p:ext uri="{BB962C8B-B14F-4D97-AF65-F5344CB8AC3E}">
        <p14:creationId xmlns:p14="http://schemas.microsoft.com/office/powerpoint/2010/main" val="1947884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bulleted list left, image on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Graphic 1">
            <a:extLst>
              <a:ext uri="{FF2B5EF4-FFF2-40B4-BE49-F238E27FC236}">
                <a16:creationId xmlns:a16="http://schemas.microsoft.com/office/drawing/2014/main" id="{E0902C1C-BD78-1AA4-00C8-9109FF37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52294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300569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40EE0B4-00C1-A9AA-8F7C-78528CC3BB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96774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889F7D-7E76-8863-FE5F-7534A9F515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052234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A06584-4A8D-70B2-1AA4-0295EACC0C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63667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6" name="Graphic 5">
            <a:extLst>
              <a:ext uri="{FF2B5EF4-FFF2-40B4-BE49-F238E27FC236}">
                <a16:creationId xmlns:a16="http://schemas.microsoft.com/office/drawing/2014/main" id="{8B8B7290-E609-FE2A-C98F-1469A1D578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638423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A2BC80EF-5DBF-BF25-8DE9-8C904DC344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8811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BD02337-AECD-27CC-0491-B67FFB644C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886442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5BC8BC3-D36B-925A-0413-23D35BBA78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76846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2021</a:t>
            </a:r>
          </a:p>
        </p:txBody>
      </p:sp>
      <p:pic>
        <p:nvPicPr>
          <p:cNvPr id="2" name="Graphic 1">
            <a:extLst>
              <a:ext uri="{FF2B5EF4-FFF2-40B4-BE49-F238E27FC236}">
                <a16:creationId xmlns:a16="http://schemas.microsoft.com/office/drawing/2014/main" id="{A06D4300-02F4-F1EF-D576-0B7C50BFA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4347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75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54326FA1-EB48-8D63-F60D-9CB5E22D63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3342944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0342A2AE-3E39-0B5D-3C8D-5F1043BCE4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561849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DF66989-43F4-A600-E0B2-72AF31ED5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89718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BBA6569A-B3E2-406F-FCD4-2634820190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61906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F54C9BD-2141-0C1B-D066-32EFCAE59A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437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76CD34B-B673-84BF-EA5A-E903F8F787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001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26474"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736B9D94-C60C-2E78-9539-1E758871A1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209844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9" name="Picture 8" descr="A black and white logo&#10;&#10;Description automatically generated">
            <a:extLst>
              <a:ext uri="{FF2B5EF4-FFF2-40B4-BE49-F238E27FC236}">
                <a16:creationId xmlns:a16="http://schemas.microsoft.com/office/drawing/2014/main" id="{E1C17DA0-170C-5390-C3C5-18A71EE087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297625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5F1C5A5E-218B-BC39-04F0-C0BA69E05B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84485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E7C59DB1-FC9C-849C-E343-FD25C3FD96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995659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9DDAFE0-8F15-5E46-5CAE-A71684960E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525357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55FF0B22-C17B-5711-6B41-3813303D19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382300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descr="A black and white logo&#10;&#10;Description automatically generated">
            <a:extLst>
              <a:ext uri="{FF2B5EF4-FFF2-40B4-BE49-F238E27FC236}">
                <a16:creationId xmlns:a16="http://schemas.microsoft.com/office/drawing/2014/main" id="{F65938A9-3541-91F7-C413-DBF835C25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2977302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28A9F702-C36B-A252-EB3F-D45278B773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186563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C4F9124B-137D-BE00-37DF-B2F1D04C9E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41977015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172F69B0-3568-5491-5895-61F6B5920A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789801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Picture 3" descr="A black and white logo&#10;&#10;Description automatically generated">
            <a:extLst>
              <a:ext uri="{FF2B5EF4-FFF2-40B4-BE49-F238E27FC236}">
                <a16:creationId xmlns:a16="http://schemas.microsoft.com/office/drawing/2014/main" id="{406FE4C5-A7F8-00EA-18CB-1CA76CB6BA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046133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pic>
        <p:nvPicPr>
          <p:cNvPr id="4" name="Graphic 3">
            <a:extLst>
              <a:ext uri="{FF2B5EF4-FFF2-40B4-BE49-F238E27FC236}">
                <a16:creationId xmlns:a16="http://schemas.microsoft.com/office/drawing/2014/main" id="{7A0BFF5B-FFF3-EEC5-043B-119DEEBD9E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749066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Graphic 1">
            <a:extLst>
              <a:ext uri="{FF2B5EF4-FFF2-40B4-BE49-F238E27FC236}">
                <a16:creationId xmlns:a16="http://schemas.microsoft.com/office/drawing/2014/main" id="{D0D720B1-0C52-3911-0A8A-18242F23B1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947378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title bar &amp;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Graphic 3">
            <a:extLst>
              <a:ext uri="{FF2B5EF4-FFF2-40B4-BE49-F238E27FC236}">
                <a16:creationId xmlns:a16="http://schemas.microsoft.com/office/drawing/2014/main" id="{4C7E4B2B-4CBD-1785-1A76-D8C64FF913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389253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067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CD0D1E-6CA6-18E1-141E-06679FB23D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607860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834239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32712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171667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36096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780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656364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6348370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75929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939100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8395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71635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31137541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grpSp>
        <p:nvGrpSpPr>
          <p:cNvPr id="11" name="Group 10">
            <a:extLst>
              <a:ext uri="{FF2B5EF4-FFF2-40B4-BE49-F238E27FC236}">
                <a16:creationId xmlns:a16="http://schemas.microsoft.com/office/drawing/2014/main" id="{E392505D-A251-513B-678F-113E1A0F6F90}"/>
              </a:ext>
            </a:extLst>
          </p:cNvPr>
          <p:cNvGrpSpPr/>
          <p:nvPr userDrawn="1"/>
        </p:nvGrpSpPr>
        <p:grpSpPr>
          <a:xfrm>
            <a:off x="7496358" y="2661422"/>
            <a:ext cx="3209018" cy="1711886"/>
            <a:chOff x="7496358" y="2661422"/>
            <a:chExt cx="3209018" cy="1711886"/>
          </a:xfrm>
        </p:grpSpPr>
        <p:sp>
          <p:nvSpPr>
            <p:cNvPr id="9" name="TextBox 8">
              <a:extLst>
                <a:ext uri="{FF2B5EF4-FFF2-40B4-BE49-F238E27FC236}">
                  <a16:creationId xmlns:a16="http://schemas.microsoft.com/office/drawing/2014/main" id="{B250A946-A653-4AE0-F012-EB243CB60DB9}"/>
                </a:ext>
              </a:extLst>
            </p:cNvPr>
            <p:cNvSpPr txBox="1"/>
            <p:nvPr userDrawn="1"/>
          </p:nvSpPr>
          <p:spPr>
            <a:xfrm>
              <a:off x="10215827" y="2665148"/>
              <a:ext cx="489549" cy="1708160"/>
            </a:xfrm>
            <a:prstGeom prst="rect">
              <a:avLst/>
            </a:prstGeom>
            <a:noFill/>
          </p:spPr>
          <p:txBody>
            <a:bodyPr wrap="square">
              <a:spAutoFit/>
            </a:bodyPr>
            <a:lstStyle/>
            <a:p>
              <a:r>
                <a:rPr lang="es-419" sz="10500" b="1" dirty="0">
                  <a:solidFill>
                    <a:schemeClr val="bg2"/>
                  </a:solidFill>
                  <a:latin typeface="+mj-lt"/>
                  <a:cs typeface="Arial"/>
                </a:rPr>
                <a:t>i</a:t>
              </a:r>
              <a:endParaRPr lang="en-US" sz="10500" dirty="0">
                <a:solidFill>
                  <a:schemeClr val="bg2"/>
                </a:solidFill>
              </a:endParaRPr>
            </a:p>
          </p:txBody>
        </p:sp>
        <p:sp>
          <p:nvSpPr>
            <p:cNvPr id="10" name="TextBox 9">
              <a:extLst>
                <a:ext uri="{FF2B5EF4-FFF2-40B4-BE49-F238E27FC236}">
                  <a16:creationId xmlns:a16="http://schemas.microsoft.com/office/drawing/2014/main" id="{0D801E53-4495-DCBB-B55C-35323C3C0011}"/>
                </a:ext>
              </a:extLst>
            </p:cNvPr>
            <p:cNvSpPr txBox="1"/>
            <p:nvPr userDrawn="1"/>
          </p:nvSpPr>
          <p:spPr>
            <a:xfrm>
              <a:off x="7496358" y="2661422"/>
              <a:ext cx="2889846" cy="1708160"/>
            </a:xfrm>
            <a:prstGeom prst="rect">
              <a:avLst/>
            </a:prstGeom>
            <a:noFill/>
          </p:spPr>
          <p:txBody>
            <a:bodyPr wrap="square">
              <a:spAutoFit/>
            </a:bodyPr>
            <a:lstStyle/>
            <a:p>
              <a:r>
                <a:rPr lang="es-419" sz="10500" b="1" dirty="0">
                  <a:solidFill>
                    <a:schemeClr val="bg2"/>
                  </a:solidFill>
                  <a:latin typeface="+mj-lt"/>
                  <a:cs typeface="Arial"/>
                </a:rPr>
                <a:t>IBM</a:t>
              </a:r>
              <a:endParaRPr lang="en-US" sz="10500" dirty="0">
                <a:solidFill>
                  <a:schemeClr val="bg2"/>
                </a:solidFill>
              </a:endParaRPr>
            </a:p>
          </p:txBody>
        </p:sp>
      </p:grpSp>
    </p:spTree>
    <p:extLst>
      <p:ext uri="{BB962C8B-B14F-4D97-AF65-F5344CB8AC3E}">
        <p14:creationId xmlns:p14="http://schemas.microsoft.com/office/powerpoint/2010/main" val="29064554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047475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1249932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B166FE9A-3B18-993C-5870-62E8D9E355C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530418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5DBFBB-BC6D-5E1D-D329-DD5B1CEB544E}"/>
              </a:ext>
            </a:extLst>
          </p:cNvPr>
          <p:cNvGrpSpPr/>
          <p:nvPr userDrawn="1"/>
        </p:nvGrpSpPr>
        <p:grpSpPr>
          <a:xfrm>
            <a:off x="10434121" y="110332"/>
            <a:ext cx="1425575" cy="665446"/>
            <a:chOff x="7456610" y="2652369"/>
            <a:chExt cx="3129524" cy="665446"/>
          </a:xfrm>
        </p:grpSpPr>
        <p:sp>
          <p:nvSpPr>
            <p:cNvPr id="6" name="TextBox 5">
              <a:extLst>
                <a:ext uri="{FF2B5EF4-FFF2-40B4-BE49-F238E27FC236}">
                  <a16:creationId xmlns:a16="http://schemas.microsoft.com/office/drawing/2014/main" id="{35C5F89C-D380-D8F2-FDD0-92C762B451E8}"/>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E1329217-6707-34A0-4A67-5D6D06DCAE1A}"/>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2067088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A14FDAC8-398B-22BE-304A-9EE36589FF6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41195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2302C4-77E2-CE95-3EA8-3B389755DA3D}"/>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6434BAEE-3A28-F884-AF96-DBBF1B69BE87}"/>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5852D85F-08A9-37F3-2034-C9A5666FCB8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9646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FF571AA8-56E7-1C80-9799-CEBC3CCEC6B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497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331627-CC68-639B-C277-A82A3876930D}"/>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A84A6800-39C4-8499-7955-74B23768AF6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14C38FA7-C87C-BD18-19AE-1E3930DCF45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5749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1B650E-A408-869F-FB85-CCF621260D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68273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Picture 1" descr="A blue and black logo&#10;&#10;Description automatically generated">
            <a:extLst>
              <a:ext uri="{FF2B5EF4-FFF2-40B4-BE49-F238E27FC236}">
                <a16:creationId xmlns:a16="http://schemas.microsoft.com/office/drawing/2014/main" id="{07062911-9D4D-ECDF-5F7F-9B101CF08C6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82337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grpSp>
        <p:nvGrpSpPr>
          <p:cNvPr id="2" name="Group 1">
            <a:extLst>
              <a:ext uri="{FF2B5EF4-FFF2-40B4-BE49-F238E27FC236}">
                <a16:creationId xmlns:a16="http://schemas.microsoft.com/office/drawing/2014/main" id="{6CAC47BB-0D36-2A4D-4F5A-B1A955A76DA2}"/>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CE13E471-0864-9FE8-C77D-9D9E506C8A8A}"/>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F3446C37-E660-EF10-727A-D9199FB4BE43}"/>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05088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8552312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5A228465-C92B-846F-6571-9DDB3BEE92E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41138761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9A50F2-F0FB-80EB-4BEA-4F482BACDE74}"/>
              </a:ext>
            </a:extLst>
          </p:cNvPr>
          <p:cNvGrpSpPr/>
          <p:nvPr userDrawn="1"/>
        </p:nvGrpSpPr>
        <p:grpSpPr>
          <a:xfrm>
            <a:off x="10434122" y="110332"/>
            <a:ext cx="1425574" cy="665446"/>
            <a:chOff x="7456612" y="2652369"/>
            <a:chExt cx="3129522" cy="665446"/>
          </a:xfrm>
        </p:grpSpPr>
        <p:sp>
          <p:nvSpPr>
            <p:cNvPr id="4" name="TextBox 3">
              <a:extLst>
                <a:ext uri="{FF2B5EF4-FFF2-40B4-BE49-F238E27FC236}">
                  <a16:creationId xmlns:a16="http://schemas.microsoft.com/office/drawing/2014/main" id="{C66581EF-B71B-272D-F210-041535D2CA8B}"/>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5" name="TextBox 4">
              <a:extLst>
                <a:ext uri="{FF2B5EF4-FFF2-40B4-BE49-F238E27FC236}">
                  <a16:creationId xmlns:a16="http://schemas.microsoft.com/office/drawing/2014/main" id="{131ECFE4-B819-2BA9-D1A0-0D53ECEDA988}"/>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7700345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C68E60C-26FE-5573-D46A-CDA518BBA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1177253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F5001D-59DF-35DE-634A-078D0477655F}"/>
              </a:ext>
            </a:extLst>
          </p:cNvPr>
          <p:cNvGrpSpPr/>
          <p:nvPr userDrawn="1"/>
        </p:nvGrpSpPr>
        <p:grpSpPr>
          <a:xfrm>
            <a:off x="10434122" y="110332"/>
            <a:ext cx="1425574" cy="665446"/>
            <a:chOff x="7456612" y="2652369"/>
            <a:chExt cx="3129522" cy="665446"/>
          </a:xfrm>
        </p:grpSpPr>
        <p:sp>
          <p:nvSpPr>
            <p:cNvPr id="5" name="TextBox 4">
              <a:extLst>
                <a:ext uri="{FF2B5EF4-FFF2-40B4-BE49-F238E27FC236}">
                  <a16:creationId xmlns:a16="http://schemas.microsoft.com/office/drawing/2014/main" id="{90C36C12-861D-0A25-AF4D-41A52EE0C4D5}"/>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7" name="TextBox 6">
              <a:extLst>
                <a:ext uri="{FF2B5EF4-FFF2-40B4-BE49-F238E27FC236}">
                  <a16:creationId xmlns:a16="http://schemas.microsoft.com/office/drawing/2014/main" id="{45D29803-7359-0D59-E94A-75591130FBAF}"/>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38416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8AD97A1-173F-12BC-27B5-811B23575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7605292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F6D441-9CE3-578C-E671-E04D34F46230}"/>
              </a:ext>
            </a:extLst>
          </p:cNvPr>
          <p:cNvGrpSpPr/>
          <p:nvPr userDrawn="1"/>
        </p:nvGrpSpPr>
        <p:grpSpPr>
          <a:xfrm>
            <a:off x="10434122" y="110332"/>
            <a:ext cx="1425574" cy="665446"/>
            <a:chOff x="7456612" y="2652369"/>
            <a:chExt cx="3129522" cy="665446"/>
          </a:xfrm>
        </p:grpSpPr>
        <p:sp>
          <p:nvSpPr>
            <p:cNvPr id="7" name="TextBox 6">
              <a:extLst>
                <a:ext uri="{FF2B5EF4-FFF2-40B4-BE49-F238E27FC236}">
                  <a16:creationId xmlns:a16="http://schemas.microsoft.com/office/drawing/2014/main" id="{4B5EAA75-3DB0-2D94-0689-6A1F31F344B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A53B848F-7890-24CE-B5FC-B8976A027E0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8557627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blue and black logo&#10;&#10;Description automatically generated">
            <a:extLst>
              <a:ext uri="{FF2B5EF4-FFF2-40B4-BE49-F238E27FC236}">
                <a16:creationId xmlns:a16="http://schemas.microsoft.com/office/drawing/2014/main" id="{DB0D9BF1-12A7-8A5A-0F9F-3AFD3E6FBFD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66015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2" name="Graphic 1">
            <a:extLst>
              <a:ext uri="{FF2B5EF4-FFF2-40B4-BE49-F238E27FC236}">
                <a16:creationId xmlns:a16="http://schemas.microsoft.com/office/drawing/2014/main" id="{A33B78CF-3A51-1266-DFC6-C69FCFB635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8811196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ECF6FD-B38A-B8F9-45A4-6FF678F3C74B}"/>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9AD8C30A-BF17-9A4E-63DE-DF98AC8D0831}"/>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C8D9F9C0-1C15-3A93-2CAB-77A1A2B9E689}"/>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19400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8846549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grpSp>
        <p:nvGrpSpPr>
          <p:cNvPr id="8" name="Group 7">
            <a:extLst>
              <a:ext uri="{FF2B5EF4-FFF2-40B4-BE49-F238E27FC236}">
                <a16:creationId xmlns:a16="http://schemas.microsoft.com/office/drawing/2014/main" id="{B2F62DEF-C695-2786-B35F-7C1E51A5926F}"/>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58EA9FD3-805D-5C53-96BD-F5D927D64C8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296F858A-7235-3432-CA26-53259499EB84}"/>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17484347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2189"/>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Picture 7" descr="A blue and black logo&#10;&#10;Description automatically generated">
            <a:extLst>
              <a:ext uri="{FF2B5EF4-FFF2-40B4-BE49-F238E27FC236}">
                <a16:creationId xmlns:a16="http://schemas.microsoft.com/office/drawing/2014/main" id="{34906EC3-A3EA-96FD-E9EA-8765BAC05B43}"/>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38668001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grpSp>
        <p:nvGrpSpPr>
          <p:cNvPr id="8" name="Group 7">
            <a:extLst>
              <a:ext uri="{FF2B5EF4-FFF2-40B4-BE49-F238E27FC236}">
                <a16:creationId xmlns:a16="http://schemas.microsoft.com/office/drawing/2014/main" id="{0FBF3D68-7377-58C7-7BB3-F949F254C4DA}"/>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8B3AAA65-25FE-139C-5249-EED96CE3CF4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D5255207-B581-0E67-26E9-66EC8F7ED8C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072448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grpSp>
        <p:nvGrpSpPr>
          <p:cNvPr id="2" name="Group 1">
            <a:extLst>
              <a:ext uri="{FF2B5EF4-FFF2-40B4-BE49-F238E27FC236}">
                <a16:creationId xmlns:a16="http://schemas.microsoft.com/office/drawing/2014/main" id="{95103173-E8DB-D32C-0379-E7184DFA10B6}"/>
              </a:ext>
            </a:extLst>
          </p:cNvPr>
          <p:cNvGrpSpPr/>
          <p:nvPr userDrawn="1"/>
        </p:nvGrpSpPr>
        <p:grpSpPr>
          <a:xfrm>
            <a:off x="10434122" y="110332"/>
            <a:ext cx="1425574" cy="665446"/>
            <a:chOff x="7456612" y="2652369"/>
            <a:chExt cx="3129522" cy="665446"/>
          </a:xfrm>
        </p:grpSpPr>
        <p:sp>
          <p:nvSpPr>
            <p:cNvPr id="6" name="TextBox 5">
              <a:extLst>
                <a:ext uri="{FF2B5EF4-FFF2-40B4-BE49-F238E27FC236}">
                  <a16:creationId xmlns:a16="http://schemas.microsoft.com/office/drawing/2014/main" id="{37D3205F-E6B3-C022-AD55-4487613581F0}"/>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4508DA6C-145D-1254-F90F-4AB79D6D45BB}"/>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9766376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Picture 1" descr="A blue and black logo&#10;&#10;Description automatically generated">
            <a:extLst>
              <a:ext uri="{FF2B5EF4-FFF2-40B4-BE49-F238E27FC236}">
                <a16:creationId xmlns:a16="http://schemas.microsoft.com/office/drawing/2014/main" id="{DF99B876-C749-CF7A-27AC-AFC29EE2EE9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29196896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50376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608857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4634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7A43E6A9-0034-D1A0-F9BA-2CB5F14650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2904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0601170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876542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1200493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791522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071561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12518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6680121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070270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7260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1331821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2024</a:t>
            </a:r>
          </a:p>
        </p:txBody>
      </p:sp>
    </p:spTree>
    <p:extLst>
      <p:ext uri="{BB962C8B-B14F-4D97-AF65-F5344CB8AC3E}">
        <p14:creationId xmlns:p14="http://schemas.microsoft.com/office/powerpoint/2010/main" val="3413688524"/>
      </p:ext>
    </p:extLst>
  </p:cSld>
  <p:clrMap bg1="lt1" tx1="dk1" bg2="lt2" tx2="dk2" accent1="accent1" accent2="accent2" accent3="accent3" accent4="accent4" accent5="accent5" accent6="accent6" hlink="hlink" folHlink="folHlink"/>
  <p:sldLayoutIdLst>
    <p:sldLayoutId id="2147486653" r:id="rId1"/>
    <p:sldLayoutId id="2147486677" r:id="rId2"/>
    <p:sldLayoutId id="2147486618" r:id="rId3"/>
    <p:sldLayoutId id="2147486678" r:id="rId4"/>
    <p:sldLayoutId id="2147486654" r:id="rId5"/>
    <p:sldLayoutId id="2147486641" r:id="rId6"/>
    <p:sldLayoutId id="2147486679" r:id="rId7"/>
    <p:sldLayoutId id="2147486655" r:id="rId8"/>
    <p:sldLayoutId id="2147486619" r:id="rId9"/>
    <p:sldLayoutId id="2147486680" r:id="rId10"/>
    <p:sldLayoutId id="2147486656" r:id="rId11"/>
    <p:sldLayoutId id="2147486620" r:id="rId12"/>
    <p:sldLayoutId id="2147486681" r:id="rId13"/>
    <p:sldLayoutId id="2147486657" r:id="rId14"/>
    <p:sldLayoutId id="2147486621" r:id="rId15"/>
    <p:sldLayoutId id="2147486682" r:id="rId16"/>
    <p:sldLayoutId id="2147486658" r:id="rId17"/>
    <p:sldLayoutId id="2147486622" r:id="rId18"/>
    <p:sldLayoutId id="2147486683" r:id="rId19"/>
    <p:sldLayoutId id="2147486659" r:id="rId20"/>
    <p:sldLayoutId id="2147486623" r:id="rId21"/>
    <p:sldLayoutId id="2147486625" r:id="rId22"/>
    <p:sldLayoutId id="2147486684" r:id="rId23"/>
    <p:sldLayoutId id="2147486669" r:id="rId24"/>
    <p:sldLayoutId id="2147486660" r:id="rId25"/>
    <p:sldLayoutId id="2147486648" r:id="rId26"/>
    <p:sldLayoutId id="2147486685" r:id="rId27"/>
    <p:sldLayoutId id="2147486670" r:id="rId28"/>
    <p:sldLayoutId id="2147486661" r:id="rId29"/>
    <p:sldLayoutId id="2147486651" r:id="rId30"/>
    <p:sldLayoutId id="2147486686" r:id="rId31"/>
    <p:sldLayoutId id="2147486671" r:id="rId32"/>
    <p:sldLayoutId id="2147486662" r:id="rId33"/>
    <p:sldLayoutId id="2147486627" r:id="rId34"/>
    <p:sldLayoutId id="2147486687" r:id="rId35"/>
    <p:sldLayoutId id="2147486663" r:id="rId36"/>
    <p:sldLayoutId id="2147486629" r:id="rId37"/>
    <p:sldLayoutId id="2147486688" r:id="rId38"/>
    <p:sldLayoutId id="2147486672" r:id="rId39"/>
    <p:sldLayoutId id="2147486664" r:id="rId40"/>
    <p:sldLayoutId id="2147486630" r:id="rId41"/>
    <p:sldLayoutId id="2147486689" r:id="rId42"/>
    <p:sldLayoutId id="2147486673" r:id="rId43"/>
    <p:sldLayoutId id="2147486665" r:id="rId44"/>
    <p:sldLayoutId id="2147486639" r:id="rId45"/>
    <p:sldLayoutId id="2147486690" r:id="rId46"/>
    <p:sldLayoutId id="2147486674" r:id="rId47"/>
    <p:sldLayoutId id="2147486666" r:id="rId48"/>
    <p:sldLayoutId id="2147486644" r:id="rId49"/>
    <p:sldLayoutId id="2147486647" r:id="rId50"/>
    <p:sldLayoutId id="2147486642" r:id="rId51"/>
    <p:sldLayoutId id="2147486691" r:id="rId52"/>
    <p:sldLayoutId id="2147486675" r:id="rId53"/>
    <p:sldLayoutId id="2147486667" r:id="rId54"/>
    <p:sldLayoutId id="2147486646" r:id="rId55"/>
    <p:sldLayoutId id="2147486692" r:id="rId56"/>
    <p:sldLayoutId id="2147486668" r:id="rId57"/>
    <p:sldLayoutId id="2147486676" r:id="rId58"/>
    <p:sldLayoutId id="2147486643" r:id="rId59"/>
    <p:sldLayoutId id="2147486773" r:id="rId60"/>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2025</a:t>
            </a:r>
          </a:p>
        </p:txBody>
      </p:sp>
    </p:spTree>
    <p:extLst>
      <p:ext uri="{BB962C8B-B14F-4D97-AF65-F5344CB8AC3E}">
        <p14:creationId xmlns:p14="http://schemas.microsoft.com/office/powerpoint/2010/main" val="3238585713"/>
      </p:ext>
    </p:extLst>
  </p:cSld>
  <p:clrMap bg1="lt1" tx1="dk1" bg2="lt2" tx2="dk2" accent1="accent1" accent2="accent2" accent3="accent3" accent4="accent4" accent5="accent5" accent6="accent6" hlink="hlink" folHlink="folHlink"/>
  <p:sldLayoutIdLst>
    <p:sldLayoutId id="2147486734" r:id="rId1"/>
    <p:sldLayoutId id="2147486735" r:id="rId2"/>
    <p:sldLayoutId id="2147486736" r:id="rId3"/>
    <p:sldLayoutId id="2147486737" r:id="rId4"/>
    <p:sldLayoutId id="2147486738" r:id="rId5"/>
    <p:sldLayoutId id="2147486739" r:id="rId6"/>
    <p:sldLayoutId id="2147486740" r:id="rId7"/>
    <p:sldLayoutId id="2147486741" r:id="rId8"/>
    <p:sldLayoutId id="2147486742" r:id="rId9"/>
    <p:sldLayoutId id="2147486743" r:id="rId10"/>
    <p:sldLayoutId id="2147486744" r:id="rId11"/>
    <p:sldLayoutId id="2147486745" r:id="rId12"/>
    <p:sldLayoutId id="2147486746" r:id="rId13"/>
    <p:sldLayoutId id="2147486747" r:id="rId14"/>
    <p:sldLayoutId id="2147486748" r:id="rId15"/>
    <p:sldLayoutId id="2147486749" r:id="rId16"/>
    <p:sldLayoutId id="2147486750" r:id="rId17"/>
    <p:sldLayoutId id="2147486751" r:id="rId18"/>
    <p:sldLayoutId id="2147486752" r:id="rId19"/>
    <p:sldLayoutId id="2147486753" r:id="rId20"/>
    <p:sldLayoutId id="2147486754" r:id="rId21"/>
    <p:sldLayoutId id="2147486755" r:id="rId22"/>
    <p:sldLayoutId id="2147486756" r:id="rId23"/>
    <p:sldLayoutId id="2147486757" r:id="rId24"/>
    <p:sldLayoutId id="2147486758" r:id="rId25"/>
    <p:sldLayoutId id="2147486759" r:id="rId26"/>
    <p:sldLayoutId id="2147486760" r:id="rId27"/>
    <p:sldLayoutId id="2147486761" r:id="rId28"/>
    <p:sldLayoutId id="2147486762" r:id="rId29"/>
    <p:sldLayoutId id="2147486763" r:id="rId30"/>
    <p:sldLayoutId id="2147486764" r:id="rId31"/>
    <p:sldLayoutId id="2147486765" r:id="rId32"/>
    <p:sldLayoutId id="2147486766" r:id="rId33"/>
    <p:sldLayoutId id="2147486767" r:id="rId34"/>
    <p:sldLayoutId id="2147486768" r:id="rId35"/>
    <p:sldLayoutId id="2147486769" r:id="rId36"/>
    <p:sldLayoutId id="2147486770" r:id="rId37"/>
    <p:sldLayoutId id="2147486771" r:id="rId38"/>
    <p:sldLayoutId id="2147486772" r:id="rId39"/>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anjula.ganepola@ibm.com" TargetMode="Externa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prometheus.io/docs/instrumenting/exporters/"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ThePrez/prometheus-exporter-jdbc"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hyperlink" Target="https://techchannel.com/open-source-on-ibm-i/monitoring-ibm-i-with-promethe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rafana.com/" TargetMode="Externa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ibm.biz/ibmi-prometheus"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techchannel.com/performance/how-to-deploy-a-simple-grafana-dashboard/" TargetMode="External"/><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theprez.github.io/Manzan/#/" TargetMode="Externa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theprez.github.io/Manzan/#/?id=where-can-i-send-these-events"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8" Type="http://schemas.openxmlformats.org/officeDocument/2006/relationships/hyperlink" Target="https://www.ibm.com/support/pages/node/1119129" TargetMode="External"/><Relationship Id="rId3" Type="http://schemas.openxmlformats.org/officeDocument/2006/relationships/hyperlink" Target="https://www.ibm.com/it-infrastructure/us-en/resources/power/i-strategy-roadmap/" TargetMode="External"/><Relationship Id="rId7" Type="http://schemas.openxmlformats.org/officeDocument/2006/relationships/hyperlink" Target="https://www.ibm.com/support/pages/release-life-cycle" TargetMode="External"/><Relationship Id="rId2" Type="http://schemas.openxmlformats.org/officeDocument/2006/relationships/hyperlink" Target="https://www.ibm.com/it-infrastructure/power/os/ibm-i" TargetMode="External"/><Relationship Id="rId1" Type="http://schemas.openxmlformats.org/officeDocument/2006/relationships/slideLayout" Target="../slideLayouts/slideLayout4.xml"/><Relationship Id="rId6" Type="http://schemas.openxmlformats.org/officeDocument/2006/relationships/hyperlink" Target="https://www-01.ibm.com/support/docview.wss?uid=nas8N1022087" TargetMode="External"/><Relationship Id="rId5" Type="http://schemas.openxmlformats.org/officeDocument/2006/relationships/hyperlink" Target="https://www.ibm.com/support/lifecycle/" TargetMode="External"/><Relationship Id="rId4" Type="http://schemas.openxmlformats.org/officeDocument/2006/relationships/hyperlink" Target="https://www.ibm.com/it-infrastructure/us-en/resources/power/ibm-i-customer-stories/"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learn.common.org/products/ibm-isee-video-blog" TargetMode="External"/><Relationship Id="rId13" Type="http://schemas.openxmlformats.org/officeDocument/2006/relationships/hyperlink" Target="https://twitter.com/LinuxIBMMag" TargetMode="External"/><Relationship Id="rId18" Type="http://schemas.openxmlformats.org/officeDocument/2006/relationships/hyperlink" Target="https://twitter.com/IBMAIXeSupp" TargetMode="External"/><Relationship Id="rId3" Type="http://schemas.openxmlformats.org/officeDocument/2006/relationships/hyperlink" Target="https://techchannel.com/tags/i-can-blog" TargetMode="External"/><Relationship Id="rId7" Type="http://schemas.openxmlformats.org/officeDocument/2006/relationships/hyperlink" Target="https://ibmidb2ianalytics.blogspot.com/" TargetMode="External"/><Relationship Id="rId12" Type="http://schemas.openxmlformats.org/officeDocument/2006/relationships/hyperlink" Target="https://twitter.com/IBMSystemsISVs" TargetMode="External"/><Relationship Id="rId17" Type="http://schemas.openxmlformats.org/officeDocument/2006/relationships/hyperlink" Target="https://twitter.com/SiDforIBMi" TargetMode="External"/><Relationship Id="rId2" Type="http://schemas.openxmlformats.org/officeDocument/2006/relationships/hyperlink" Target="https://techchannel.com/SMB/you-and-i-blog" TargetMode="External"/><Relationship Id="rId16" Type="http://schemas.openxmlformats.org/officeDocument/2006/relationships/hyperlink" Target="https://twitter.com/SAPonIBMi" TargetMode="External"/><Relationship Id="rId1" Type="http://schemas.openxmlformats.org/officeDocument/2006/relationships/slideLayout" Target="../slideLayouts/slideLayout4.xml"/><Relationship Id="rId6" Type="http://schemas.openxmlformats.org/officeDocument/2006/relationships/hyperlink" Target="https://db2ibmi.blogspot.com/" TargetMode="External"/><Relationship Id="rId11" Type="http://schemas.openxmlformats.org/officeDocument/2006/relationships/hyperlink" Target="https://twitter.com/IBMChampions" TargetMode="External"/><Relationship Id="rId5" Type="http://schemas.openxmlformats.org/officeDocument/2006/relationships/hyperlink" Target="https://techchannel.com/SMB/open-your-i-blog" TargetMode="External"/><Relationship Id="rId15" Type="http://schemas.openxmlformats.org/officeDocument/2006/relationships/hyperlink" Target="https://twitter.com/ITJungleNews" TargetMode="External"/><Relationship Id="rId10" Type="http://schemas.openxmlformats.org/officeDocument/2006/relationships/hyperlink" Target="https://twitter.com/COMMONug" TargetMode="External"/><Relationship Id="rId19" Type="http://schemas.openxmlformats.org/officeDocument/2006/relationships/hyperlink" Target="https://twitter.com/IBMAIXdoc" TargetMode="External"/><Relationship Id="rId4" Type="http://schemas.openxmlformats.org/officeDocument/2006/relationships/hyperlink" Target="https://techchannel.com/SMB/italk-podcast" TargetMode="External"/><Relationship Id="rId9" Type="http://schemas.openxmlformats.org/officeDocument/2006/relationships/hyperlink" Target="https://twitter.com/ibmservers?lang=en" TargetMode="External"/><Relationship Id="rId14" Type="http://schemas.openxmlformats.org/officeDocument/2006/relationships/hyperlink" Target="https://twitter.com/OpenPOWER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4830-202E-4898-7662-8CD9AA64EEF9}"/>
              </a:ext>
            </a:extLst>
          </p:cNvPr>
          <p:cNvSpPr>
            <a:spLocks noGrp="1"/>
          </p:cNvSpPr>
          <p:nvPr>
            <p:ph type="title"/>
          </p:nvPr>
        </p:nvSpPr>
        <p:spPr>
          <a:xfrm>
            <a:off x="304802" y="1733574"/>
            <a:ext cx="5486401" cy="1249719"/>
          </a:xfrm>
        </p:spPr>
        <p:txBody>
          <a:bodyPr>
            <a:normAutofit/>
          </a:bodyPr>
          <a:lstStyle/>
          <a:p>
            <a:r>
              <a:rPr lang="en-US" sz="3400" b="1" dirty="0">
                <a:latin typeface="+mj-lt"/>
              </a:rPr>
              <a:t>OSS Tools</a:t>
            </a:r>
            <a:br>
              <a:rPr lang="en-US" sz="3400" b="1" dirty="0">
                <a:latin typeface="+mj-lt"/>
              </a:rPr>
            </a:br>
            <a:r>
              <a:rPr lang="en-US" sz="3400" dirty="0">
                <a:latin typeface="+mj-lt"/>
              </a:rPr>
              <a:t>for System Management</a:t>
            </a:r>
          </a:p>
        </p:txBody>
      </p:sp>
      <p:sp>
        <p:nvSpPr>
          <p:cNvPr id="3" name="Text Placeholder 2">
            <a:extLst>
              <a:ext uri="{FF2B5EF4-FFF2-40B4-BE49-F238E27FC236}">
                <a16:creationId xmlns:a16="http://schemas.microsoft.com/office/drawing/2014/main" id="{B3E186D1-62F5-9957-BE3B-61201E6F179A}"/>
              </a:ext>
            </a:extLst>
          </p:cNvPr>
          <p:cNvSpPr>
            <a:spLocks noGrp="1"/>
          </p:cNvSpPr>
          <p:nvPr>
            <p:ph type="body" sz="quarter" idx="14"/>
          </p:nvPr>
        </p:nvSpPr>
        <p:spPr>
          <a:xfrm>
            <a:off x="304802" y="5313143"/>
            <a:ext cx="4974263" cy="924025"/>
          </a:xfrm>
        </p:spPr>
        <p:txBody>
          <a:bodyPr/>
          <a:lstStyle/>
          <a:p>
            <a:r>
              <a:rPr lang="en-US" sz="1500" dirty="0">
                <a:latin typeface="+mj-lt"/>
              </a:rPr>
              <a:t>Sanjula Ganepola, IBM</a:t>
            </a:r>
          </a:p>
          <a:p>
            <a:r>
              <a:rPr lang="en-US" sz="1500" dirty="0">
                <a:latin typeface="+mj-lt"/>
              </a:rPr>
              <a:t>Software Developer</a:t>
            </a:r>
          </a:p>
          <a:p>
            <a:r>
              <a:rPr lang="en-US" sz="1500" dirty="0">
                <a:latin typeface="+mj-lt"/>
                <a:hlinkClick r:id="rId2"/>
              </a:rPr>
              <a:t>sanjula.ganepola@ibm.com</a:t>
            </a:r>
            <a:endParaRPr lang="en-US" sz="1500" dirty="0">
              <a:latin typeface="+mj-lt"/>
            </a:endParaRPr>
          </a:p>
        </p:txBody>
      </p:sp>
      <p:sp>
        <p:nvSpPr>
          <p:cNvPr id="4" name="Slide Number Placeholder 3">
            <a:extLst>
              <a:ext uri="{FF2B5EF4-FFF2-40B4-BE49-F238E27FC236}">
                <a16:creationId xmlns:a16="http://schemas.microsoft.com/office/drawing/2014/main" id="{8C6908BB-D94E-4AB1-649B-0C6D37F7C973}"/>
              </a:ext>
            </a:extLst>
          </p:cNvPr>
          <p:cNvSpPr>
            <a:spLocks noGrp="1"/>
          </p:cNvSpPr>
          <p:nvPr>
            <p:ph type="sldNum" sz="quarter" idx="1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0BE6F14-FF48-0F4F-A8AA-2E3F25371E4A}" type="slidenum">
              <a:rPr kumimoji="0" lang="en-US" sz="8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322131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F78-1107-B6C5-71D2-726F210F208B}"/>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8CED3A72-798F-57A5-8D66-7890D49A53EE}"/>
              </a:ext>
            </a:extLst>
          </p:cNvPr>
          <p:cNvSpPr/>
          <p:nvPr/>
        </p:nvSpPr>
        <p:spPr>
          <a:xfrm>
            <a:off x="8780389" y="5782461"/>
            <a:ext cx="1866216" cy="513384"/>
          </a:xfrm>
          <a:prstGeom prst="roundRect">
            <a:avLst/>
          </a:prstGeom>
          <a:solidFill>
            <a:schemeClr val="accent6">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53" name="Rectangle: Rounded Corners 52">
            <a:extLst>
              <a:ext uri="{FF2B5EF4-FFF2-40B4-BE49-F238E27FC236}">
                <a16:creationId xmlns:a16="http://schemas.microsoft.com/office/drawing/2014/main" id="{FA78097A-290F-A96E-C4E7-57AD6D311048}"/>
              </a:ext>
            </a:extLst>
          </p:cNvPr>
          <p:cNvSpPr/>
          <p:nvPr/>
        </p:nvSpPr>
        <p:spPr>
          <a:xfrm>
            <a:off x="8780389" y="3050293"/>
            <a:ext cx="1866216" cy="513384"/>
          </a:xfrm>
          <a:prstGeom prst="roundRect">
            <a:avLst/>
          </a:prstGeom>
          <a:solidFill>
            <a:schemeClr val="accent1">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52" name="Rectangle: Rounded Corners 51">
            <a:extLst>
              <a:ext uri="{FF2B5EF4-FFF2-40B4-BE49-F238E27FC236}">
                <a16:creationId xmlns:a16="http://schemas.microsoft.com/office/drawing/2014/main" id="{E33859E9-1EF2-02C9-90D8-D39A074A0D8B}"/>
              </a:ext>
            </a:extLst>
          </p:cNvPr>
          <p:cNvSpPr/>
          <p:nvPr/>
        </p:nvSpPr>
        <p:spPr>
          <a:xfrm>
            <a:off x="8780389" y="3952003"/>
            <a:ext cx="1866216" cy="513384"/>
          </a:xfrm>
          <a:prstGeom prst="roundRect">
            <a:avLst/>
          </a:prstGeom>
          <a:solidFill>
            <a:schemeClr val="accent4">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50" name="Rectangle: Rounded Corners 49">
            <a:extLst>
              <a:ext uri="{FF2B5EF4-FFF2-40B4-BE49-F238E27FC236}">
                <a16:creationId xmlns:a16="http://schemas.microsoft.com/office/drawing/2014/main" id="{014640F4-0B02-CE9E-E092-C5CDF1CF8D7C}"/>
              </a:ext>
            </a:extLst>
          </p:cNvPr>
          <p:cNvSpPr/>
          <p:nvPr/>
        </p:nvSpPr>
        <p:spPr>
          <a:xfrm>
            <a:off x="8780389" y="4855377"/>
            <a:ext cx="1866216" cy="513384"/>
          </a:xfrm>
          <a:prstGeom prst="roundRect">
            <a:avLst/>
          </a:prstGeom>
          <a:solidFill>
            <a:schemeClr val="accent5">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7C99320F-07F1-2A19-F13C-381182B4EB4A}"/>
              </a:ext>
            </a:extLst>
          </p:cNvPr>
          <p:cNvSpPr>
            <a:spLocks noGrp="1"/>
          </p:cNvSpPr>
          <p:nvPr>
            <p:ph type="sldNum" sz="quarter" idx="10"/>
          </p:nvPr>
        </p:nvSpPr>
        <p:spPr/>
        <p:txBody>
          <a:bodyPr/>
          <a:lstStyle/>
          <a:p>
            <a:fld id="{D0BE6F14-FF48-0F4F-A8AA-2E3F25371E4A}" type="slidenum">
              <a:rPr lang="en-US" smtClean="0"/>
              <a:pPr/>
              <a:t>10</a:t>
            </a:fld>
            <a:endParaRPr lang="en-US" dirty="0"/>
          </a:p>
        </p:txBody>
      </p:sp>
      <p:sp>
        <p:nvSpPr>
          <p:cNvPr id="4" name="Title 4">
            <a:extLst>
              <a:ext uri="{FF2B5EF4-FFF2-40B4-BE49-F238E27FC236}">
                <a16:creationId xmlns:a16="http://schemas.microsoft.com/office/drawing/2014/main" id="{8353D527-289A-C85E-BB68-88F468E3C3ED}"/>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 exporters do?</a:t>
            </a:r>
          </a:p>
        </p:txBody>
      </p:sp>
      <p:sp>
        <p:nvSpPr>
          <p:cNvPr id="8" name="Content Placeholder 4">
            <a:extLst>
              <a:ext uri="{FF2B5EF4-FFF2-40B4-BE49-F238E27FC236}">
                <a16:creationId xmlns:a16="http://schemas.microsoft.com/office/drawing/2014/main" id="{EC397694-6AF8-3044-E153-F5B0493DF3FF}"/>
              </a:ext>
            </a:extLst>
          </p:cNvPr>
          <p:cNvSpPr>
            <a:spLocks noGrp="1"/>
          </p:cNvSpPr>
          <p:nvPr>
            <p:ph idx="1"/>
          </p:nvPr>
        </p:nvSpPr>
        <p:spPr>
          <a:xfrm>
            <a:off x="401692" y="844109"/>
            <a:ext cx="10972800" cy="2159430"/>
          </a:xfrm>
        </p:spPr>
        <p:txBody>
          <a:bodyPr lIns="91440" tIns="45720" rIns="91440" bIns="45720" anchor="t">
            <a:noAutofit/>
          </a:bodyPr>
          <a:lstStyle/>
          <a:p>
            <a:pPr marL="0" indent="0">
              <a:buNone/>
            </a:pPr>
            <a:r>
              <a:rPr lang="en-US" dirty="0">
                <a:latin typeface="+mj-lt"/>
              </a:rPr>
              <a:t>Collection of exporters: </a:t>
            </a:r>
            <a:r>
              <a:rPr lang="en-US" dirty="0">
                <a:latin typeface="+mj-lt"/>
                <a:hlinkClick r:id="rId2"/>
              </a:rPr>
              <a:t>https://prometheus.io/docs/instrumenting/exporters/</a:t>
            </a:r>
            <a:endParaRPr lang="en-US" dirty="0">
              <a:latin typeface="+mj-lt"/>
            </a:endParaRPr>
          </a:p>
          <a:p>
            <a:pPr marL="0" indent="0">
              <a:buNone/>
            </a:pPr>
            <a:endParaRPr lang="en-US" dirty="0">
              <a:latin typeface="+mj-lt"/>
            </a:endParaRPr>
          </a:p>
          <a:p>
            <a:pPr>
              <a:buFont typeface="+mj-lt"/>
              <a:buAutoNum type="arabicPeriod"/>
            </a:pPr>
            <a:r>
              <a:rPr lang="en-US" dirty="0">
                <a:latin typeface="+mj-lt"/>
              </a:rPr>
              <a:t>Fetch metrics</a:t>
            </a:r>
          </a:p>
          <a:p>
            <a:pPr>
              <a:buFont typeface="+mj-lt"/>
              <a:buAutoNum type="arabicPeriod"/>
            </a:pPr>
            <a:endParaRPr lang="en-US" dirty="0">
              <a:latin typeface="+mj-lt"/>
            </a:endParaRPr>
          </a:p>
          <a:p>
            <a:pPr>
              <a:buFont typeface="+mj-lt"/>
              <a:buAutoNum type="arabicPeriod"/>
            </a:pPr>
            <a:r>
              <a:rPr lang="en-US" dirty="0">
                <a:latin typeface="+mj-lt"/>
              </a:rPr>
              <a:t>Convert them to Prometheus format</a:t>
            </a:r>
          </a:p>
          <a:p>
            <a:pPr>
              <a:buFont typeface="+mj-lt"/>
              <a:buAutoNum type="arabicPeriod"/>
            </a:pPr>
            <a:endParaRPr lang="en-US" dirty="0">
              <a:latin typeface="+mj-lt"/>
            </a:endParaRPr>
          </a:p>
          <a:p>
            <a:pPr>
              <a:buFont typeface="+mj-lt"/>
              <a:buAutoNum type="arabicPeriod"/>
            </a:pPr>
            <a:r>
              <a:rPr lang="en-US" dirty="0">
                <a:latin typeface="+mj-lt"/>
              </a:rPr>
              <a:t>Expose data via an HTTP endpoint for it to be scraped</a:t>
            </a:r>
          </a:p>
          <a:p>
            <a:pPr marL="0" indent="0">
              <a:buNone/>
            </a:pPr>
            <a:endParaRPr lang="en-US" dirty="0">
              <a:latin typeface="+mj-lt"/>
            </a:endParaRPr>
          </a:p>
        </p:txBody>
      </p:sp>
      <p:pic>
        <p:nvPicPr>
          <p:cNvPr id="9" name="Picture 8" descr="A screenshot of a computer&#10;&#10;Description automatically generated">
            <a:extLst>
              <a:ext uri="{FF2B5EF4-FFF2-40B4-BE49-F238E27FC236}">
                <a16:creationId xmlns:a16="http://schemas.microsoft.com/office/drawing/2014/main" id="{FFC5603D-1E03-43EB-DFB6-F232CCA52E7B}"/>
              </a:ext>
            </a:extLst>
          </p:cNvPr>
          <p:cNvPicPr>
            <a:picLocks noChangeAspect="1"/>
          </p:cNvPicPr>
          <p:nvPr/>
        </p:nvPicPr>
        <p:blipFill>
          <a:blip r:embed="rId3"/>
          <a:srcRect l="-36" t="72951" r="84224" b="14104"/>
          <a:stretch/>
        </p:blipFill>
        <p:spPr>
          <a:xfrm>
            <a:off x="4578646" y="4226261"/>
            <a:ext cx="2015634" cy="989965"/>
          </a:xfrm>
          <a:prstGeom prst="rect">
            <a:avLst/>
          </a:prstGeom>
          <a:noFill/>
        </p:spPr>
      </p:pic>
      <p:pic>
        <p:nvPicPr>
          <p:cNvPr id="1028" name="Picture 4">
            <a:extLst>
              <a:ext uri="{FF2B5EF4-FFF2-40B4-BE49-F238E27FC236}">
                <a16:creationId xmlns:a16="http://schemas.microsoft.com/office/drawing/2014/main" id="{EDEC8A74-2760-FE3C-0C22-54AAE50CED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8232" y="4036617"/>
            <a:ext cx="1252854" cy="12425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8005FAA1-D555-27EF-A473-06B5865DE19E}"/>
              </a:ext>
            </a:extLst>
          </p:cNvPr>
          <p:cNvSpPr txBox="1">
            <a:spLocks/>
          </p:cNvSpPr>
          <p:nvPr/>
        </p:nvSpPr>
        <p:spPr>
          <a:xfrm>
            <a:off x="8780389" y="3096921"/>
            <a:ext cx="1866216" cy="3291631"/>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fontAlgn="auto">
              <a:buNone/>
            </a:pPr>
            <a:r>
              <a:rPr lang="en-US" sz="2000" dirty="0">
                <a:latin typeface="+mj-lt"/>
              </a:rPr>
              <a:t>Applications</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Database</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Host Machines</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Containers</a:t>
            </a:r>
          </a:p>
        </p:txBody>
      </p:sp>
      <p:cxnSp>
        <p:nvCxnSpPr>
          <p:cNvPr id="26" name="Straight Arrow Connector 25">
            <a:extLst>
              <a:ext uri="{FF2B5EF4-FFF2-40B4-BE49-F238E27FC236}">
                <a16:creationId xmlns:a16="http://schemas.microsoft.com/office/drawing/2014/main" id="{AA550219-9447-81DA-2552-770B58E45C52}"/>
              </a:ext>
            </a:extLst>
          </p:cNvPr>
          <p:cNvCxnSpPr>
            <a:cxnSpLocks/>
          </p:cNvCxnSpPr>
          <p:nvPr/>
        </p:nvCxnSpPr>
        <p:spPr>
          <a:xfrm>
            <a:off x="2840778" y="4636057"/>
            <a:ext cx="1408177" cy="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DE61F48-3D58-C031-7A4F-FB369771B59D}"/>
              </a:ext>
            </a:extLst>
          </p:cNvPr>
          <p:cNvSpPr txBox="1"/>
          <p:nvPr/>
        </p:nvSpPr>
        <p:spPr>
          <a:xfrm>
            <a:off x="2840777" y="4742737"/>
            <a:ext cx="1408177" cy="646331"/>
          </a:xfrm>
          <a:prstGeom prst="rect">
            <a:avLst/>
          </a:prstGeom>
          <a:noFill/>
        </p:spPr>
        <p:txBody>
          <a:bodyPr wrap="square">
            <a:spAutoFit/>
          </a:bodyPr>
          <a:lstStyle/>
          <a:p>
            <a:pPr algn="ctr"/>
            <a:r>
              <a:rPr lang="en-CA" dirty="0">
                <a:latin typeface="+mj-lt"/>
              </a:rPr>
              <a:t>Pull metrics over HTTP</a:t>
            </a:r>
          </a:p>
        </p:txBody>
      </p:sp>
      <p:cxnSp>
        <p:nvCxnSpPr>
          <p:cNvPr id="31" name="Straight Arrow Connector 30">
            <a:extLst>
              <a:ext uri="{FF2B5EF4-FFF2-40B4-BE49-F238E27FC236}">
                <a16:creationId xmlns:a16="http://schemas.microsoft.com/office/drawing/2014/main" id="{30CE7BB3-6C95-9276-522D-DB87429A8FA2}"/>
              </a:ext>
            </a:extLst>
          </p:cNvPr>
          <p:cNvCxnSpPr>
            <a:cxnSpLocks/>
          </p:cNvCxnSpPr>
          <p:nvPr/>
        </p:nvCxnSpPr>
        <p:spPr>
          <a:xfrm flipV="1">
            <a:off x="6790594" y="3306985"/>
            <a:ext cx="1841939" cy="147512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C66C542-5D0A-610D-ADAE-80AA54DCEF0A}"/>
              </a:ext>
            </a:extLst>
          </p:cNvPr>
          <p:cNvCxnSpPr>
            <a:cxnSpLocks/>
          </p:cNvCxnSpPr>
          <p:nvPr/>
        </p:nvCxnSpPr>
        <p:spPr>
          <a:xfrm flipV="1">
            <a:off x="6789068" y="4208695"/>
            <a:ext cx="1747152" cy="57341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196FB52-DB39-4DCB-3B79-0DE0F6B826CB}"/>
              </a:ext>
            </a:extLst>
          </p:cNvPr>
          <p:cNvCxnSpPr>
            <a:cxnSpLocks/>
          </p:cNvCxnSpPr>
          <p:nvPr/>
        </p:nvCxnSpPr>
        <p:spPr>
          <a:xfrm>
            <a:off x="6789068" y="4782107"/>
            <a:ext cx="1724916" cy="35560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6392387-BD37-4809-27A2-BD2197DDE07A}"/>
              </a:ext>
            </a:extLst>
          </p:cNvPr>
          <p:cNvCxnSpPr>
            <a:cxnSpLocks/>
          </p:cNvCxnSpPr>
          <p:nvPr/>
        </p:nvCxnSpPr>
        <p:spPr>
          <a:xfrm>
            <a:off x="6789068" y="4782107"/>
            <a:ext cx="1776058" cy="1257046"/>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863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499C-3C70-44A9-C2F7-9E55B7B81A7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C904A-D6B9-064E-5B34-639505BC74E6}"/>
              </a:ext>
            </a:extLst>
          </p:cNvPr>
          <p:cNvSpPr>
            <a:spLocks noGrp="1"/>
          </p:cNvSpPr>
          <p:nvPr>
            <p:ph type="sldNum" sz="quarter" idx="10"/>
          </p:nvPr>
        </p:nvSpPr>
        <p:spPr/>
        <p:txBody>
          <a:bodyPr/>
          <a:lstStyle/>
          <a:p>
            <a:fld id="{D0BE6F14-FF48-0F4F-A8AA-2E3F25371E4A}" type="slidenum">
              <a:rPr lang="en-US" smtClean="0"/>
              <a:pPr/>
              <a:t>11</a:t>
            </a:fld>
            <a:endParaRPr lang="en-US" dirty="0"/>
          </a:p>
        </p:txBody>
      </p:sp>
      <p:sp>
        <p:nvSpPr>
          <p:cNvPr id="4" name="Title 4">
            <a:extLst>
              <a:ext uri="{FF2B5EF4-FFF2-40B4-BE49-F238E27FC236}">
                <a16:creationId xmlns:a16="http://schemas.microsoft.com/office/drawing/2014/main" id="{5570C2EF-F3B9-7E36-44DC-3C6173A610C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Data Model for TSDB</a:t>
            </a:r>
          </a:p>
        </p:txBody>
      </p:sp>
      <p:sp>
        <p:nvSpPr>
          <p:cNvPr id="8" name="Content Placeholder 4">
            <a:extLst>
              <a:ext uri="{FF2B5EF4-FFF2-40B4-BE49-F238E27FC236}">
                <a16:creationId xmlns:a16="http://schemas.microsoft.com/office/drawing/2014/main" id="{EAE29EEA-4466-B332-FFB2-B8D547EDBC1B}"/>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All data is stored as a time series: </a:t>
            </a:r>
            <a:r>
              <a:rPr kumimoji="0" lang="fr-FR"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(timestamp, value)</a:t>
            </a: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r>
              <a:rPr lang="en-US" dirty="0">
                <a:latin typeface="+mj-lt"/>
              </a:rPr>
              <a:t>Each time series has a name (</a:t>
            </a:r>
            <a:r>
              <a:rPr lang="en-US" dirty="0">
                <a:solidFill>
                  <a:srgbClr val="387FF9"/>
                </a:solidFill>
                <a:latin typeface="+mj-lt"/>
              </a:rPr>
              <a:t>metric name</a:t>
            </a:r>
            <a:r>
              <a:rPr lang="en-US" dirty="0">
                <a:latin typeface="+mj-lt"/>
              </a:rPr>
              <a:t>)</a:t>
            </a:r>
          </a:p>
          <a:p>
            <a:pPr lvl="1"/>
            <a:r>
              <a:rPr lang="en-US" dirty="0">
                <a:latin typeface="+mj-lt"/>
              </a:rPr>
              <a:t>General feature of a system that is measured</a:t>
            </a:r>
          </a:p>
          <a:p>
            <a:endParaRPr lang="en-US" dirty="0">
              <a:latin typeface="+mj-lt"/>
            </a:endParaRPr>
          </a:p>
          <a:p>
            <a:r>
              <a:rPr lang="en-US" dirty="0">
                <a:latin typeface="+mj-lt"/>
              </a:rPr>
              <a:t>Each time series can have key/value pairs (</a:t>
            </a:r>
            <a:r>
              <a:rPr lang="en-US" dirty="0">
                <a:solidFill>
                  <a:srgbClr val="00B050"/>
                </a:solidFill>
                <a:latin typeface="+mj-lt"/>
              </a:rPr>
              <a:t>metric labels</a:t>
            </a:r>
            <a:r>
              <a:rPr lang="en-US" dirty="0">
                <a:latin typeface="+mj-lt"/>
              </a:rPr>
              <a:t>)</a:t>
            </a:r>
            <a:endParaRPr lang="en-US" dirty="0">
              <a:solidFill>
                <a:srgbClr val="333333"/>
              </a:solidFill>
              <a:latin typeface="+mj-lt"/>
            </a:endParaRPr>
          </a:p>
          <a:p>
            <a:pPr lvl="1"/>
            <a:r>
              <a:rPr lang="en-US" dirty="0">
                <a:solidFill>
                  <a:srgbClr val="333333"/>
                </a:solidFill>
                <a:latin typeface="+mj-lt"/>
              </a:rPr>
              <a:t>Identifies a particular dimension of the metric</a:t>
            </a:r>
          </a:p>
          <a:p>
            <a:endParaRPr lang="en-US" dirty="0">
              <a:solidFill>
                <a:srgbClr val="333333"/>
              </a:solidFill>
              <a:latin typeface="+mj-lt"/>
            </a:endParaRPr>
          </a:p>
          <a:p>
            <a:r>
              <a:rPr lang="en-US" dirty="0">
                <a:solidFill>
                  <a:srgbClr val="333333"/>
                </a:solidFill>
                <a:latin typeface="+mj-lt"/>
              </a:rPr>
              <a:t>Notation: </a:t>
            </a:r>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&lt;metric name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&gt;{&lt;label name&gt;=&lt;label value&gt;, ...}</a:t>
            </a:r>
          </a:p>
          <a:p>
            <a:pPr lvl="1"/>
            <a:r>
              <a:rPr kumimoji="0" lang="da-DK"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api_http_requests_total</a:t>
            </a:r>
            <a:r>
              <a:rPr kumimoji="0" lang="da-DK"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{method="POST", endpoint="/messages"}</a:t>
            </a:r>
            <a:endParaRPr lang="en-US" dirty="0">
              <a:solidFill>
                <a:srgbClr val="00B050"/>
              </a:solidFill>
              <a:latin typeface="+mj-lt"/>
              <a:ea typeface="+mn-ea"/>
              <a:cs typeface="+mn-cs"/>
            </a:endParaRPr>
          </a:p>
          <a:p>
            <a:pPr marL="0" indent="0">
              <a:buNone/>
            </a:pPr>
            <a:endParaRPr kumimoji="0" lang="en-US" b="0" u="none" strike="noStrike" kern="1200" cap="none" spc="0" normalizeH="0" baseline="0" noProof="0" dirty="0">
              <a:ln>
                <a:noFill/>
              </a:ln>
              <a:solidFill>
                <a:srgbClr val="333333"/>
              </a:solidFill>
              <a:effectLst/>
              <a:uLnTx/>
              <a:uFillTx/>
              <a:latin typeface="+mj-lt"/>
              <a:ea typeface="+mn-ea"/>
              <a:cs typeface="+mn-cs"/>
            </a:endParaRPr>
          </a:p>
          <a:p>
            <a:r>
              <a:rPr lang="en-US" dirty="0">
                <a:solidFill>
                  <a:srgbClr val="333333"/>
                </a:solidFill>
                <a:latin typeface="+mj-lt"/>
                <a:ea typeface="+mn-ea"/>
                <a:cs typeface="+mn-cs"/>
              </a:rPr>
              <a:t>Time series is uniquely identified by metric name + metric label</a:t>
            </a:r>
          </a:p>
          <a:p>
            <a:pPr lvl="1"/>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temperature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{city="Toronto"}</a:t>
            </a:r>
            <a:endParaRPr kumimoji="0" lang="en-US" b="0" u="none" strike="noStrike" kern="1200" cap="none" spc="0" normalizeH="0" baseline="0" noProof="0" dirty="0">
              <a:ln>
                <a:noFill/>
              </a:ln>
              <a:solidFill>
                <a:srgbClr val="00B050"/>
              </a:solidFill>
              <a:effectLst/>
              <a:uLnTx/>
              <a:uFillTx/>
              <a:latin typeface="+mj-lt"/>
              <a:ea typeface="+mn-ea"/>
              <a:cs typeface="+mn-cs"/>
            </a:endParaRPr>
          </a:p>
          <a:p>
            <a:pPr lvl="1"/>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temperature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{city="Rochester"}</a:t>
            </a:r>
          </a:p>
          <a:p>
            <a:pPr lvl="1"/>
            <a:endParaRPr lang="en-US" dirty="0">
              <a:solidFill>
                <a:srgbClr val="333333"/>
              </a:solidFill>
              <a:latin typeface="+mj-lt"/>
              <a:ea typeface="+mn-ea"/>
              <a:cs typeface="+mn-cs"/>
            </a:endParaRPr>
          </a:p>
          <a:p>
            <a:pPr marL="0" indent="0">
              <a:buNone/>
            </a:pPr>
            <a:endParaRPr kumimoji="0" lang="fr-FR" b="0" u="none" strike="noStrike" kern="1200" cap="none" spc="0" normalizeH="0" baseline="0" noProof="0" dirty="0">
              <a:ln>
                <a:noFill/>
              </a:ln>
              <a:solidFill>
                <a:srgbClr val="A31515"/>
              </a:solidFill>
              <a:effectLst/>
              <a:uLnTx/>
              <a:uFillTx/>
              <a:latin typeface="+mj-lt"/>
              <a:ea typeface="+mn-ea"/>
              <a:cs typeface="+mn-cs"/>
            </a:endParaRPr>
          </a:p>
          <a:p>
            <a:pPr marL="0" indent="0">
              <a:buNone/>
            </a:pPr>
            <a:endParaRPr lang="en-US" dirty="0">
              <a:solidFill>
                <a:srgbClr val="333333"/>
              </a:solidFill>
              <a:latin typeface="+mj-lt"/>
            </a:endParaRPr>
          </a:p>
        </p:txBody>
      </p:sp>
      <p:cxnSp>
        <p:nvCxnSpPr>
          <p:cNvPr id="3" name="Straight Arrow Connector 2">
            <a:extLst>
              <a:ext uri="{FF2B5EF4-FFF2-40B4-BE49-F238E27FC236}">
                <a16:creationId xmlns:a16="http://schemas.microsoft.com/office/drawing/2014/main" id="{A340328B-C8C0-A41E-4172-D6DC06A833FA}"/>
              </a:ext>
            </a:extLst>
          </p:cNvPr>
          <p:cNvCxnSpPr>
            <a:cxnSpLocks/>
            <a:stCxn id="11" idx="0"/>
          </p:cNvCxnSpPr>
          <p:nvPr/>
        </p:nvCxnSpPr>
        <p:spPr>
          <a:xfrm flipV="1">
            <a:off x="4479419" y="1207292"/>
            <a:ext cx="527800" cy="44566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0ECA07A-8028-C53A-D119-FE0086828D3E}"/>
              </a:ext>
            </a:extLst>
          </p:cNvPr>
          <p:cNvCxnSpPr>
            <a:cxnSpLocks/>
            <a:stCxn id="12" idx="0"/>
          </p:cNvCxnSpPr>
          <p:nvPr/>
        </p:nvCxnSpPr>
        <p:spPr>
          <a:xfrm flipH="1" flipV="1">
            <a:off x="6150219" y="1207292"/>
            <a:ext cx="424415" cy="44566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00CFC17-CB0B-0ED4-DE69-81A175A3C0BB}"/>
              </a:ext>
            </a:extLst>
          </p:cNvPr>
          <p:cNvSpPr txBox="1"/>
          <p:nvPr/>
        </p:nvSpPr>
        <p:spPr>
          <a:xfrm>
            <a:off x="3791197" y="1652954"/>
            <a:ext cx="1376444" cy="646331"/>
          </a:xfrm>
          <a:prstGeom prst="rect">
            <a:avLst/>
          </a:prstGeom>
          <a:noFill/>
        </p:spPr>
        <p:txBody>
          <a:bodyPr wrap="square">
            <a:spAutoFit/>
          </a:bodyPr>
          <a:lstStyle/>
          <a:p>
            <a:pPr algn="ctr"/>
            <a:r>
              <a:rPr lang="en-CA" dirty="0">
                <a:latin typeface="+mj-lt"/>
              </a:rPr>
              <a:t>Ordered by timestamp</a:t>
            </a:r>
          </a:p>
        </p:txBody>
      </p:sp>
      <p:sp>
        <p:nvSpPr>
          <p:cNvPr id="12" name="TextBox 11">
            <a:extLst>
              <a:ext uri="{FF2B5EF4-FFF2-40B4-BE49-F238E27FC236}">
                <a16:creationId xmlns:a16="http://schemas.microsoft.com/office/drawing/2014/main" id="{FA886EE4-30F7-3B24-6DD0-81F6557CE488}"/>
              </a:ext>
            </a:extLst>
          </p:cNvPr>
          <p:cNvSpPr txBox="1"/>
          <p:nvPr/>
        </p:nvSpPr>
        <p:spPr>
          <a:xfrm>
            <a:off x="5596676" y="1652954"/>
            <a:ext cx="1955916" cy="646331"/>
          </a:xfrm>
          <a:prstGeom prst="rect">
            <a:avLst/>
          </a:prstGeom>
          <a:noFill/>
        </p:spPr>
        <p:txBody>
          <a:bodyPr wrap="square">
            <a:spAutoFit/>
          </a:bodyPr>
          <a:lstStyle/>
          <a:p>
            <a:pPr algn="ctr"/>
            <a:r>
              <a:rPr lang="en-CA" dirty="0">
                <a:latin typeface="+mj-lt"/>
              </a:rPr>
              <a:t>Integer or fractional value</a:t>
            </a:r>
          </a:p>
        </p:txBody>
      </p:sp>
    </p:spTree>
    <p:extLst>
      <p:ext uri="{BB962C8B-B14F-4D97-AF65-F5344CB8AC3E}">
        <p14:creationId xmlns:p14="http://schemas.microsoft.com/office/powerpoint/2010/main" val="2457290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B0A4C-6C03-6D08-66EE-C6774B6F9EDC}"/>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6BE3758F-2AB4-FAA5-E143-5924C714AB19}"/>
              </a:ext>
            </a:extLst>
          </p:cNvPr>
          <p:cNvSpPr/>
          <p:nvPr/>
        </p:nvSpPr>
        <p:spPr>
          <a:xfrm>
            <a:off x="7099425" y="3994406"/>
            <a:ext cx="4185138" cy="1926984"/>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4" name="Rectangle 23">
            <a:extLst>
              <a:ext uri="{FF2B5EF4-FFF2-40B4-BE49-F238E27FC236}">
                <a16:creationId xmlns:a16="http://schemas.microsoft.com/office/drawing/2014/main" id="{BE332C84-CC05-2C57-7542-855A69A8F790}"/>
              </a:ext>
            </a:extLst>
          </p:cNvPr>
          <p:cNvSpPr/>
          <p:nvPr/>
        </p:nvSpPr>
        <p:spPr>
          <a:xfrm>
            <a:off x="7104186" y="1050686"/>
            <a:ext cx="4185138" cy="1926984"/>
          </a:xfrm>
          <a:prstGeom prst="rect">
            <a:avLst/>
          </a:prstGeom>
          <a:solidFill>
            <a:schemeClr val="accent4">
              <a:lumMod val="20000"/>
              <a:lumOff val="80000"/>
            </a:schemeClr>
          </a:solidFill>
        </p:spPr>
        <p:txBody>
          <a:bodyPr wrap="square" lIns="0" tIns="0" rIns="0" bIns="0" rtlCol="0" anchor="ctr">
            <a:noAutofit/>
          </a:bodyPr>
          <a:lstStyle/>
          <a:p>
            <a:pPr algn="ctr"/>
            <a:endParaRPr lang="en-CA" sz="1200" dirty="0">
              <a:solidFill>
                <a:srgbClr val="00B050"/>
              </a:solidFill>
              <a:latin typeface="Arial"/>
              <a:cs typeface="Arial"/>
            </a:endParaRPr>
          </a:p>
        </p:txBody>
      </p:sp>
      <p:sp>
        <p:nvSpPr>
          <p:cNvPr id="2" name="Slide Number Placeholder 1">
            <a:extLst>
              <a:ext uri="{FF2B5EF4-FFF2-40B4-BE49-F238E27FC236}">
                <a16:creationId xmlns:a16="http://schemas.microsoft.com/office/drawing/2014/main" id="{89A87482-4EFE-5144-5FD0-8A652CE3099F}"/>
              </a:ext>
            </a:extLst>
          </p:cNvPr>
          <p:cNvSpPr>
            <a:spLocks noGrp="1"/>
          </p:cNvSpPr>
          <p:nvPr>
            <p:ph type="sldNum" sz="quarter" idx="10"/>
          </p:nvPr>
        </p:nvSpPr>
        <p:spPr/>
        <p:txBody>
          <a:bodyPr/>
          <a:lstStyle/>
          <a:p>
            <a:fld id="{D0BE6F14-FF48-0F4F-A8AA-2E3F25371E4A}" type="slidenum">
              <a:rPr lang="en-US" smtClean="0"/>
              <a:pPr/>
              <a:t>12</a:t>
            </a:fld>
            <a:endParaRPr lang="en-US" dirty="0"/>
          </a:p>
        </p:txBody>
      </p:sp>
      <p:sp>
        <p:nvSpPr>
          <p:cNvPr id="5" name="Content Placeholder 4">
            <a:extLst>
              <a:ext uri="{FF2B5EF4-FFF2-40B4-BE49-F238E27FC236}">
                <a16:creationId xmlns:a16="http://schemas.microsoft.com/office/drawing/2014/main" id="{342F4E65-8AFB-3D75-5A11-D2571E802FA2}"/>
              </a:ext>
            </a:extLst>
          </p:cNvPr>
          <p:cNvSpPr>
            <a:spLocks noGrp="1"/>
          </p:cNvSpPr>
          <p:nvPr>
            <p:ph idx="1"/>
          </p:nvPr>
        </p:nvSpPr>
        <p:spPr>
          <a:xfrm>
            <a:off x="401695" y="958409"/>
            <a:ext cx="5694305" cy="5213791"/>
          </a:xfrm>
        </p:spPr>
        <p:txBody>
          <a:bodyPr lIns="91440" tIns="45720" rIns="91440" bIns="45720" anchor="t">
            <a:noAutofit/>
          </a:bodyPr>
          <a:lstStyle/>
          <a:p>
            <a:pPr marL="0" indent="0">
              <a:buNone/>
            </a:pPr>
            <a:r>
              <a:rPr lang="en-US" dirty="0">
                <a:latin typeface="+mj-lt"/>
              </a:rPr>
              <a:t>Functional query language that lets the user select and aggregate time series data in real time</a:t>
            </a:r>
          </a:p>
          <a:p>
            <a:pPr marL="0" indent="0">
              <a:buNone/>
            </a:pPr>
            <a:endParaRPr lang="en-US" dirty="0">
              <a:latin typeface="+mj-lt"/>
            </a:endParaRPr>
          </a:p>
          <a:p>
            <a:pPr marL="0" indent="0">
              <a:buNone/>
            </a:pPr>
            <a:endParaRPr lang="en-US" dirty="0">
              <a:latin typeface="+mj-lt"/>
            </a:endParaRPr>
          </a:p>
          <a:p>
            <a:pPr marL="0" indent="0">
              <a:buNone/>
            </a:pPr>
            <a:r>
              <a:rPr lang="en-US" dirty="0">
                <a:solidFill>
                  <a:srgbClr val="387FF9"/>
                </a:solidFill>
                <a:latin typeface="+mj-lt"/>
              </a:rPr>
              <a:t>Usage</a:t>
            </a:r>
          </a:p>
          <a:p>
            <a:r>
              <a:rPr lang="en-US" dirty="0">
                <a:latin typeface="+mj-lt"/>
              </a:rPr>
              <a:t>Get/filter metrics we are interested in</a:t>
            </a:r>
          </a:p>
          <a:p>
            <a:endParaRPr lang="en-US" dirty="0">
              <a:latin typeface="+mj-lt"/>
            </a:endParaRPr>
          </a:p>
          <a:p>
            <a:r>
              <a:rPr lang="en-US" dirty="0">
                <a:latin typeface="+mj-lt"/>
              </a:rPr>
              <a:t>Aggregate metrics</a:t>
            </a:r>
          </a:p>
          <a:p>
            <a:endParaRPr lang="en-US" dirty="0">
              <a:latin typeface="+mj-lt"/>
            </a:endParaRPr>
          </a:p>
          <a:p>
            <a:r>
              <a:rPr lang="en-US" dirty="0">
                <a:latin typeface="+mj-lt"/>
              </a:rPr>
              <a:t>Build dashboards</a:t>
            </a:r>
          </a:p>
          <a:p>
            <a:endParaRPr lang="en-US" dirty="0">
              <a:latin typeface="+mj-lt"/>
            </a:endParaRPr>
          </a:p>
          <a:p>
            <a:r>
              <a:rPr lang="en-US" dirty="0">
                <a:latin typeface="+mj-lt"/>
              </a:rPr>
              <a:t>Setup alerts</a:t>
            </a:r>
          </a:p>
        </p:txBody>
      </p:sp>
      <p:sp>
        <p:nvSpPr>
          <p:cNvPr id="4" name="Title 4">
            <a:extLst>
              <a:ext uri="{FF2B5EF4-FFF2-40B4-BE49-F238E27FC236}">
                <a16:creationId xmlns:a16="http://schemas.microsoft.com/office/drawing/2014/main" id="{EA2FB01C-7BED-A900-434C-27BF89E17B9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PromQL (Prometheus Query Language)</a:t>
            </a:r>
          </a:p>
        </p:txBody>
      </p:sp>
      <p:sp>
        <p:nvSpPr>
          <p:cNvPr id="6" name="TextBox 5">
            <a:extLst>
              <a:ext uri="{FF2B5EF4-FFF2-40B4-BE49-F238E27FC236}">
                <a16:creationId xmlns:a16="http://schemas.microsoft.com/office/drawing/2014/main" id="{031342DF-F4CD-6D22-D5E4-AE3DA4715FB3}"/>
              </a:ext>
            </a:extLst>
          </p:cNvPr>
          <p:cNvSpPr txBox="1"/>
          <p:nvPr/>
        </p:nvSpPr>
        <p:spPr>
          <a:xfrm>
            <a:off x="6941160" y="1115625"/>
            <a:ext cx="1867266" cy="1862048"/>
          </a:xfrm>
          <a:prstGeom prst="rect">
            <a:avLst/>
          </a:prstGeom>
          <a:noFill/>
        </p:spPr>
        <p:txBody>
          <a:bodyPr wrap="square">
            <a:spAutoFit/>
          </a:bodyPr>
          <a:lstStyle/>
          <a:p>
            <a:pPr algn="ctr"/>
            <a:r>
              <a:rPr lang="en-CA" sz="7500" dirty="0">
                <a:latin typeface="+mj-lt"/>
              </a:rPr>
              <a:t>🛢️</a:t>
            </a:r>
          </a:p>
          <a:p>
            <a:pPr algn="ctr"/>
            <a:r>
              <a:rPr lang="en-CA" dirty="0">
                <a:latin typeface="+mj-lt"/>
              </a:rPr>
              <a:t>Relational Database</a:t>
            </a:r>
          </a:p>
        </p:txBody>
      </p:sp>
      <p:sp>
        <p:nvSpPr>
          <p:cNvPr id="7" name="TextBox 6">
            <a:extLst>
              <a:ext uri="{FF2B5EF4-FFF2-40B4-BE49-F238E27FC236}">
                <a16:creationId xmlns:a16="http://schemas.microsoft.com/office/drawing/2014/main" id="{1DCA92B8-C611-65FB-AEB7-1CA27B83A93F}"/>
              </a:ext>
            </a:extLst>
          </p:cNvPr>
          <p:cNvSpPr txBox="1"/>
          <p:nvPr/>
        </p:nvSpPr>
        <p:spPr>
          <a:xfrm>
            <a:off x="6941160" y="4057652"/>
            <a:ext cx="1867266" cy="1800493"/>
          </a:xfrm>
          <a:prstGeom prst="rect">
            <a:avLst/>
          </a:prstGeom>
          <a:noFill/>
        </p:spPr>
        <p:txBody>
          <a:bodyPr wrap="square">
            <a:spAutoFit/>
          </a:bodyPr>
          <a:lstStyle/>
          <a:p>
            <a:pPr algn="ctr"/>
            <a:r>
              <a:rPr lang="en-CA" sz="7500" dirty="0">
                <a:latin typeface="+mj-lt"/>
              </a:rPr>
              <a:t>🛢️</a:t>
            </a:r>
          </a:p>
          <a:p>
            <a:pPr algn="ctr"/>
            <a:r>
              <a:rPr lang="en-CA" dirty="0">
                <a:latin typeface="+mj-lt"/>
              </a:rPr>
              <a:t>Time Series Database</a:t>
            </a:r>
          </a:p>
        </p:txBody>
      </p:sp>
      <p:cxnSp>
        <p:nvCxnSpPr>
          <p:cNvPr id="12" name="Straight Arrow Connector 11">
            <a:extLst>
              <a:ext uri="{FF2B5EF4-FFF2-40B4-BE49-F238E27FC236}">
                <a16:creationId xmlns:a16="http://schemas.microsoft.com/office/drawing/2014/main" id="{7C46DD4E-B052-BDAD-F665-358B810B8105}"/>
              </a:ext>
            </a:extLst>
          </p:cNvPr>
          <p:cNvCxnSpPr>
            <a:cxnSpLocks/>
          </p:cNvCxnSpPr>
          <p:nvPr/>
        </p:nvCxnSpPr>
        <p:spPr>
          <a:xfrm flipH="1">
            <a:off x="8645774" y="2046649"/>
            <a:ext cx="1500555" cy="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30BC2B4-5626-5563-EB04-0D025079DBF5}"/>
              </a:ext>
            </a:extLst>
          </p:cNvPr>
          <p:cNvSpPr txBox="1"/>
          <p:nvPr/>
        </p:nvSpPr>
        <p:spPr>
          <a:xfrm>
            <a:off x="10247437" y="1861983"/>
            <a:ext cx="850618" cy="369332"/>
          </a:xfrm>
          <a:prstGeom prst="rect">
            <a:avLst/>
          </a:prstGeom>
          <a:noFill/>
        </p:spPr>
        <p:txBody>
          <a:bodyPr wrap="square">
            <a:spAutoFit/>
          </a:bodyPr>
          <a:lstStyle/>
          <a:p>
            <a:pPr algn="ctr"/>
            <a:r>
              <a:rPr lang="en-CA" dirty="0">
                <a:latin typeface="+mj-lt"/>
              </a:rPr>
              <a:t>SQL</a:t>
            </a:r>
          </a:p>
        </p:txBody>
      </p:sp>
      <p:cxnSp>
        <p:nvCxnSpPr>
          <p:cNvPr id="18" name="Straight Arrow Connector 17">
            <a:extLst>
              <a:ext uri="{FF2B5EF4-FFF2-40B4-BE49-F238E27FC236}">
                <a16:creationId xmlns:a16="http://schemas.microsoft.com/office/drawing/2014/main" id="{59E0E4BC-547E-4015-6571-A9F136ADA5D2}"/>
              </a:ext>
            </a:extLst>
          </p:cNvPr>
          <p:cNvCxnSpPr>
            <a:cxnSpLocks/>
          </p:cNvCxnSpPr>
          <p:nvPr/>
        </p:nvCxnSpPr>
        <p:spPr>
          <a:xfrm flipH="1">
            <a:off x="8645774" y="4957898"/>
            <a:ext cx="1415177" cy="1"/>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9D42180-444F-B400-1ED1-85523DEED25C}"/>
              </a:ext>
            </a:extLst>
          </p:cNvPr>
          <p:cNvSpPr txBox="1"/>
          <p:nvPr/>
        </p:nvSpPr>
        <p:spPr>
          <a:xfrm>
            <a:off x="10162059" y="4773232"/>
            <a:ext cx="1021373" cy="369332"/>
          </a:xfrm>
          <a:prstGeom prst="rect">
            <a:avLst/>
          </a:prstGeom>
          <a:noFill/>
        </p:spPr>
        <p:txBody>
          <a:bodyPr wrap="square">
            <a:spAutoFit/>
          </a:bodyPr>
          <a:lstStyle/>
          <a:p>
            <a:pPr algn="ctr"/>
            <a:r>
              <a:rPr lang="en-CA" dirty="0">
                <a:latin typeface="+mj-lt"/>
              </a:rPr>
              <a:t>PromQL</a:t>
            </a:r>
          </a:p>
        </p:txBody>
      </p:sp>
    </p:spTree>
    <p:extLst>
      <p:ext uri="{BB962C8B-B14F-4D97-AF65-F5344CB8AC3E}">
        <p14:creationId xmlns:p14="http://schemas.microsoft.com/office/powerpoint/2010/main" val="253248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CB7C2-A109-59A9-D9C8-AE927C7606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1ED8E1-C988-E799-FC13-8654510016B5}"/>
              </a:ext>
            </a:extLst>
          </p:cNvPr>
          <p:cNvSpPr>
            <a:spLocks noGrp="1"/>
          </p:cNvSpPr>
          <p:nvPr>
            <p:ph type="sldNum" sz="quarter" idx="10"/>
          </p:nvPr>
        </p:nvSpPr>
        <p:spPr/>
        <p:txBody>
          <a:bodyPr/>
          <a:lstStyle/>
          <a:p>
            <a:fld id="{D0BE6F14-FF48-0F4F-A8AA-2E3F25371E4A}" type="slidenum">
              <a:rPr lang="en-US" smtClean="0"/>
              <a:pPr/>
              <a:t>13</a:t>
            </a:fld>
            <a:endParaRPr lang="en-US" dirty="0"/>
          </a:p>
        </p:txBody>
      </p:sp>
      <p:sp>
        <p:nvSpPr>
          <p:cNvPr id="4" name="Title 4">
            <a:extLst>
              <a:ext uri="{FF2B5EF4-FFF2-40B4-BE49-F238E27FC236}">
                <a16:creationId xmlns:a16="http://schemas.microsoft.com/office/drawing/2014/main" id="{E92459AF-858C-2A49-25D2-AF8FE4C42BC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PromQL Basics</a:t>
            </a:r>
          </a:p>
        </p:txBody>
      </p:sp>
      <p:graphicFrame>
        <p:nvGraphicFramePr>
          <p:cNvPr id="10" name="Content Placeholder 9">
            <a:extLst>
              <a:ext uri="{FF2B5EF4-FFF2-40B4-BE49-F238E27FC236}">
                <a16:creationId xmlns:a16="http://schemas.microsoft.com/office/drawing/2014/main" id="{96B085CA-23DD-EFED-64CB-FDE18C3B4E39}"/>
              </a:ext>
            </a:extLst>
          </p:cNvPr>
          <p:cNvGraphicFramePr>
            <a:graphicFrameLocks noGrp="1"/>
          </p:cNvGraphicFramePr>
          <p:nvPr>
            <p:ph idx="1"/>
            <p:extLst>
              <p:ext uri="{D42A27DB-BD31-4B8C-83A1-F6EECF244321}">
                <p14:modId xmlns:p14="http://schemas.microsoft.com/office/powerpoint/2010/main" val="1803769368"/>
              </p:ext>
            </p:extLst>
          </p:nvPr>
        </p:nvGraphicFramePr>
        <p:xfrm>
          <a:off x="1271279" y="979074"/>
          <a:ext cx="9649442" cy="5090989"/>
        </p:xfrm>
        <a:graphic>
          <a:graphicData uri="http://schemas.openxmlformats.org/drawingml/2006/table">
            <a:tbl>
              <a:tblPr firstRow="1" bandRow="1">
                <a:tableStyleId>{5C22544A-7EE6-4342-B048-85BDC9FD1C3A}</a:tableStyleId>
              </a:tblPr>
              <a:tblGrid>
                <a:gridCol w="4824721">
                  <a:extLst>
                    <a:ext uri="{9D8B030D-6E8A-4147-A177-3AD203B41FA5}">
                      <a16:colId xmlns:a16="http://schemas.microsoft.com/office/drawing/2014/main" val="3071336297"/>
                    </a:ext>
                  </a:extLst>
                </a:gridCol>
                <a:gridCol w="4824721">
                  <a:extLst>
                    <a:ext uri="{9D8B030D-6E8A-4147-A177-3AD203B41FA5}">
                      <a16:colId xmlns:a16="http://schemas.microsoft.com/office/drawing/2014/main" val="2530115510"/>
                    </a:ext>
                  </a:extLst>
                </a:gridCol>
              </a:tblGrid>
              <a:tr h="622825">
                <a:tc>
                  <a:txBody>
                    <a:bodyPr/>
                    <a:lstStyle/>
                    <a:p>
                      <a:pPr algn="ctr"/>
                      <a:r>
                        <a:rPr lang="en-CA" sz="1800" dirty="0"/>
                        <a:t>SQL</a:t>
                      </a:r>
                    </a:p>
                  </a:txBody>
                  <a:tcPr anchor="ctr"/>
                </a:tc>
                <a:tc>
                  <a:txBody>
                    <a:bodyPr/>
                    <a:lstStyle/>
                    <a:p>
                      <a:pPr algn="ctr"/>
                      <a:r>
                        <a:rPr lang="en-CA" sz="1800" dirty="0"/>
                        <a:t>PromQL</a:t>
                      </a:r>
                    </a:p>
                  </a:txBody>
                  <a:tcPr anchor="ctr"/>
                </a:tc>
                <a:extLst>
                  <a:ext uri="{0D108BD9-81ED-4DB2-BD59-A6C34878D82A}">
                    <a16:rowId xmlns:a16="http://schemas.microsoft.com/office/drawing/2014/main" val="1939106270"/>
                  </a:ext>
                </a:extLst>
              </a:tr>
              <a:tr h="1117041">
                <a:tc>
                  <a:txBody>
                    <a:bodyPr/>
                    <a:lstStyle/>
                    <a:p>
                      <a:pPr algn="ctr"/>
                      <a:r>
                        <a:rPr lang="en-CA" sz="1600" dirty="0"/>
                        <a:t>select * from http_server_request_count</a:t>
                      </a:r>
                    </a:p>
                  </a:txBody>
                  <a:tcPr anchor="ctr"/>
                </a:tc>
                <a:tc>
                  <a:txBody>
                    <a:bodyPr/>
                    <a:lstStyle/>
                    <a:p>
                      <a:pPr algn="ctr"/>
                      <a:r>
                        <a:rPr lang="en-CA" sz="1600" dirty="0"/>
                        <a:t>http_server_request_count</a:t>
                      </a:r>
                    </a:p>
                  </a:txBody>
                  <a:tcPr anchor="ctr"/>
                </a:tc>
                <a:extLst>
                  <a:ext uri="{0D108BD9-81ED-4DB2-BD59-A6C34878D82A}">
                    <a16:rowId xmlns:a16="http://schemas.microsoft.com/office/drawing/2014/main" val="3549612109"/>
                  </a:ext>
                </a:extLst>
              </a:tr>
              <a:tr h="1117041">
                <a:tc>
                  <a:txBody>
                    <a:bodyPr/>
                    <a:lstStyle/>
                    <a:p>
                      <a:pPr algn="ctr"/>
                      <a:r>
                        <a:rPr lang="en-CA" sz="1600" dirty="0"/>
                        <a:t>select * from http_server_request_count</a:t>
                      </a:r>
                      <a:br>
                        <a:rPr lang="en-CA" sz="1600" dirty="0"/>
                      </a:br>
                      <a:r>
                        <a:rPr lang="en-CA" sz="1600" dirty="0"/>
                        <a:t>where uri=“/api/people”</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http_server_request_count{uri=“/api/people”}</a:t>
                      </a:r>
                    </a:p>
                  </a:txBody>
                  <a:tcPr anchor="ctr"/>
                </a:tc>
                <a:extLst>
                  <a:ext uri="{0D108BD9-81ED-4DB2-BD59-A6C34878D82A}">
                    <a16:rowId xmlns:a16="http://schemas.microsoft.com/office/drawing/2014/main" val="1621304850"/>
                  </a:ext>
                </a:extLst>
              </a:tr>
              <a:tr h="1117041">
                <a:tc>
                  <a:txBody>
                    <a:bodyPr/>
                    <a:lstStyle/>
                    <a:p>
                      <a:pPr algn="ctr"/>
                      <a:r>
                        <a:rPr lang="en-CA" sz="1600" dirty="0"/>
                        <a:t>select * from http_server_request_count</a:t>
                      </a:r>
                      <a:br>
                        <a:rPr lang="en-CA" sz="1600" dirty="0"/>
                      </a:br>
                      <a:r>
                        <a:rPr lang="en-CA" sz="1600" dirty="0"/>
                        <a:t>where uri=“/api/people” and method=“GET”</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http_server_request_count{uri=“/api/people”,</a:t>
                      </a:r>
                      <a:br>
                        <a:rPr lang="en-CA" sz="1600" dirty="0"/>
                      </a:br>
                      <a:r>
                        <a:rPr lang="en-CA" sz="1600" dirty="0"/>
                        <a:t>method=“GET”}</a:t>
                      </a:r>
                    </a:p>
                  </a:txBody>
                  <a:tcPr anchor="ctr"/>
                </a:tc>
                <a:extLst>
                  <a:ext uri="{0D108BD9-81ED-4DB2-BD59-A6C34878D82A}">
                    <a16:rowId xmlns:a16="http://schemas.microsoft.com/office/drawing/2014/main" val="975114149"/>
                  </a:ext>
                </a:extLst>
              </a:tr>
              <a:tr h="1117041">
                <a:tc>
                  <a:txBody>
                    <a:bodyPr/>
                    <a:lstStyle/>
                    <a:p>
                      <a:pPr algn="ctr"/>
                      <a:r>
                        <a:rPr lang="en-CA" sz="1600" dirty="0"/>
                        <a:t>select * from http_server_request_count</a:t>
                      </a:r>
                      <a:br>
                        <a:rPr lang="en-CA" sz="1600" dirty="0"/>
                      </a:br>
                      <a:r>
                        <a:rPr lang="en-CA" sz="1600" dirty="0"/>
                        <a:t>where status like ‘2%’ or status like ‘3%’</a:t>
                      </a:r>
                      <a:br>
                        <a:rPr lang="en-CA" sz="1600" dirty="0"/>
                      </a:br>
                      <a:r>
                        <a:rPr lang="en-CA" sz="1600" dirty="0"/>
                        <a:t>or status like ‘4%’</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http_server_request_count{status=~“2..|3..|4..”}</a:t>
                      </a:r>
                    </a:p>
                  </a:txBody>
                  <a:tcPr anchor="ctr"/>
                </a:tc>
                <a:extLst>
                  <a:ext uri="{0D108BD9-81ED-4DB2-BD59-A6C34878D82A}">
                    <a16:rowId xmlns:a16="http://schemas.microsoft.com/office/drawing/2014/main" val="2739118529"/>
                  </a:ext>
                </a:extLst>
              </a:tr>
            </a:tbl>
          </a:graphicData>
        </a:graphic>
      </p:graphicFrame>
    </p:spTree>
    <p:extLst>
      <p:ext uri="{BB962C8B-B14F-4D97-AF65-F5344CB8AC3E}">
        <p14:creationId xmlns:p14="http://schemas.microsoft.com/office/powerpoint/2010/main" val="2187978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A04DA-23D8-B310-8E82-91615947F4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ECAF9-93DB-12BD-9EF5-D00AAF2BC804}"/>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4" name="Title 4">
            <a:extLst>
              <a:ext uri="{FF2B5EF4-FFF2-40B4-BE49-F238E27FC236}">
                <a16:creationId xmlns:a16="http://schemas.microsoft.com/office/drawing/2014/main" id="{5B354FAF-9EA5-1A92-E3EB-831583278783}"/>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PromQL Basics</a:t>
            </a:r>
          </a:p>
        </p:txBody>
      </p:sp>
      <p:graphicFrame>
        <p:nvGraphicFramePr>
          <p:cNvPr id="7" name="Content Placeholder 9">
            <a:extLst>
              <a:ext uri="{FF2B5EF4-FFF2-40B4-BE49-F238E27FC236}">
                <a16:creationId xmlns:a16="http://schemas.microsoft.com/office/drawing/2014/main" id="{079780C6-F5D2-0886-F5A5-0373AC3FB1B2}"/>
              </a:ext>
            </a:extLst>
          </p:cNvPr>
          <p:cNvGraphicFramePr>
            <a:graphicFrameLocks/>
          </p:cNvGraphicFramePr>
          <p:nvPr>
            <p:extLst>
              <p:ext uri="{D42A27DB-BD31-4B8C-83A1-F6EECF244321}">
                <p14:modId xmlns:p14="http://schemas.microsoft.com/office/powerpoint/2010/main" val="2819358084"/>
              </p:ext>
            </p:extLst>
          </p:nvPr>
        </p:nvGraphicFramePr>
        <p:xfrm>
          <a:off x="1128741" y="970745"/>
          <a:ext cx="9934518" cy="3973948"/>
        </p:xfrm>
        <a:graphic>
          <a:graphicData uri="http://schemas.openxmlformats.org/drawingml/2006/table">
            <a:tbl>
              <a:tblPr firstRow="1" bandRow="1">
                <a:tableStyleId>{5C22544A-7EE6-4342-B048-85BDC9FD1C3A}</a:tableStyleId>
              </a:tblPr>
              <a:tblGrid>
                <a:gridCol w="3311506">
                  <a:extLst>
                    <a:ext uri="{9D8B030D-6E8A-4147-A177-3AD203B41FA5}">
                      <a16:colId xmlns:a16="http://schemas.microsoft.com/office/drawing/2014/main" val="3071336297"/>
                    </a:ext>
                  </a:extLst>
                </a:gridCol>
                <a:gridCol w="3311506">
                  <a:extLst>
                    <a:ext uri="{9D8B030D-6E8A-4147-A177-3AD203B41FA5}">
                      <a16:colId xmlns:a16="http://schemas.microsoft.com/office/drawing/2014/main" val="2530115510"/>
                    </a:ext>
                  </a:extLst>
                </a:gridCol>
                <a:gridCol w="3311506">
                  <a:extLst>
                    <a:ext uri="{9D8B030D-6E8A-4147-A177-3AD203B41FA5}">
                      <a16:colId xmlns:a16="http://schemas.microsoft.com/office/drawing/2014/main" val="3088255629"/>
                    </a:ext>
                  </a:extLst>
                </a:gridCol>
              </a:tblGrid>
              <a:tr h="622825">
                <a:tc>
                  <a:txBody>
                    <a:bodyPr/>
                    <a:lstStyle/>
                    <a:p>
                      <a:pPr algn="ctr"/>
                      <a:r>
                        <a:rPr lang="en-CA" sz="1800" dirty="0"/>
                        <a:t>Data Type</a:t>
                      </a:r>
                    </a:p>
                  </a:txBody>
                  <a:tcPr anchor="ctr"/>
                </a:tc>
                <a:tc>
                  <a:txBody>
                    <a:bodyPr/>
                    <a:lstStyle/>
                    <a:p>
                      <a:pPr algn="ctr"/>
                      <a:r>
                        <a:rPr lang="en-CA" sz="1800" dirty="0"/>
                        <a:t>Expression</a:t>
                      </a:r>
                    </a:p>
                  </a:txBody>
                  <a:tcPr anchor="ctr"/>
                </a:tc>
                <a:tc>
                  <a:txBody>
                    <a:bodyPr/>
                    <a:lstStyle/>
                    <a:p>
                      <a:pPr algn="ctr"/>
                      <a:r>
                        <a:rPr lang="en-CA" sz="1800" dirty="0"/>
                        <a:t>Example</a:t>
                      </a:r>
                    </a:p>
                  </a:txBody>
                  <a:tcPr anchor="ctr"/>
                </a:tc>
                <a:extLst>
                  <a:ext uri="{0D108BD9-81ED-4DB2-BD59-A6C34878D82A}">
                    <a16:rowId xmlns:a16="http://schemas.microsoft.com/office/drawing/2014/main" val="1939106270"/>
                  </a:ext>
                </a:extLst>
              </a:tr>
              <a:tr h="1117041">
                <a:tc>
                  <a:txBody>
                    <a:bodyPr/>
                    <a:lstStyle/>
                    <a:p>
                      <a:pPr algn="ctr"/>
                      <a:r>
                        <a:rPr lang="en-CA" sz="1600" dirty="0"/>
                        <a:t>Scalar</a:t>
                      </a:r>
                    </a:p>
                  </a:txBody>
                  <a:tcPr anchor="ctr"/>
                </a:tc>
                <a:tc>
                  <a:txBody>
                    <a:bodyPr/>
                    <a:lstStyle/>
                    <a:p>
                      <a:pPr algn="ctr"/>
                      <a:r>
                        <a:rPr lang="en-CA" sz="1600" dirty="0"/>
                        <a:t>sum(http_server_request_count)</a:t>
                      </a:r>
                    </a:p>
                  </a:txBody>
                  <a:tcPr anchor="ctr"/>
                </a:tc>
                <a:tc>
                  <a:txBody>
                    <a:bodyPr/>
                    <a:lstStyle/>
                    <a:p>
                      <a:pPr algn="ctr"/>
                      <a:r>
                        <a:rPr lang="en-CA" sz="1600" dirty="0"/>
                        <a:t>20</a:t>
                      </a:r>
                    </a:p>
                  </a:txBody>
                  <a:tcPr anchor="ctr"/>
                </a:tc>
                <a:extLst>
                  <a:ext uri="{0D108BD9-81ED-4DB2-BD59-A6C34878D82A}">
                    <a16:rowId xmlns:a16="http://schemas.microsoft.com/office/drawing/2014/main" val="3549612109"/>
                  </a:ext>
                </a:extLst>
              </a:tr>
              <a:tr h="1117041">
                <a:tc>
                  <a:txBody>
                    <a:bodyPr/>
                    <a:lstStyle/>
                    <a:p>
                      <a:pPr algn="ctr"/>
                      <a:r>
                        <a:rPr lang="en-CA" sz="1600" dirty="0"/>
                        <a:t>Instant Vector</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20@1708759057</a:t>
                      </a:r>
                    </a:p>
                  </a:txBody>
                  <a:tcPr anchor="ctr"/>
                </a:tc>
                <a:extLst>
                  <a:ext uri="{0D108BD9-81ED-4DB2-BD59-A6C34878D82A}">
                    <a16:rowId xmlns:a16="http://schemas.microsoft.com/office/drawing/2014/main" val="1621304850"/>
                  </a:ext>
                </a:extLst>
              </a:tr>
              <a:tr h="1117041">
                <a:tc>
                  <a:txBody>
                    <a:bodyPr/>
                    <a:lstStyle/>
                    <a:p>
                      <a:pPr algn="ctr"/>
                      <a:r>
                        <a:rPr lang="en-CA" sz="1600" dirty="0"/>
                        <a:t>Range Vector</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http_server_request_count[3m]</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20@1609746001</a:t>
                      </a:r>
                    </a:p>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20@1609746041</a:t>
                      </a:r>
                    </a:p>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20@1609746121</a:t>
                      </a:r>
                    </a:p>
                  </a:txBody>
                  <a:tcPr anchor="ctr"/>
                </a:tc>
                <a:extLst>
                  <a:ext uri="{0D108BD9-81ED-4DB2-BD59-A6C34878D82A}">
                    <a16:rowId xmlns:a16="http://schemas.microsoft.com/office/drawing/2014/main" val="975114149"/>
                  </a:ext>
                </a:extLst>
              </a:tr>
            </a:tbl>
          </a:graphicData>
        </a:graphic>
      </p:graphicFrame>
      <p:sp>
        <p:nvSpPr>
          <p:cNvPr id="9" name="TextBox 8">
            <a:extLst>
              <a:ext uri="{FF2B5EF4-FFF2-40B4-BE49-F238E27FC236}">
                <a16:creationId xmlns:a16="http://schemas.microsoft.com/office/drawing/2014/main" id="{47870C0F-0C52-2260-D4BE-65EB0045258F}"/>
              </a:ext>
            </a:extLst>
          </p:cNvPr>
          <p:cNvSpPr txBox="1"/>
          <p:nvPr/>
        </p:nvSpPr>
        <p:spPr>
          <a:xfrm>
            <a:off x="7600950" y="5429093"/>
            <a:ext cx="3705958" cy="923330"/>
          </a:xfrm>
          <a:prstGeom prst="rect">
            <a:avLst/>
          </a:prstGeom>
          <a:noFill/>
        </p:spPr>
        <p:txBody>
          <a:bodyPr wrap="square">
            <a:spAutoFit/>
          </a:bodyPr>
          <a:lstStyle/>
          <a:p>
            <a:pPr algn="ctr"/>
            <a:r>
              <a:rPr kumimoji="0" lang="fr-FR"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💡rate()</a:t>
            </a:r>
            <a:r>
              <a:rPr lang="en-CA" dirty="0">
                <a:latin typeface="+mj-lt"/>
              </a:rPr>
              <a:t> function can then be used to </a:t>
            </a:r>
            <a:r>
              <a:rPr lang="en-US" dirty="0">
                <a:latin typeface="+mj-lt"/>
              </a:rPr>
              <a:t>calculates the average rate of increase on a range vector</a:t>
            </a:r>
            <a:endParaRPr lang="en-CA" dirty="0">
              <a:latin typeface="+mj-lt"/>
            </a:endParaRPr>
          </a:p>
        </p:txBody>
      </p:sp>
      <p:cxnSp>
        <p:nvCxnSpPr>
          <p:cNvPr id="10" name="Straight Arrow Connector 9">
            <a:extLst>
              <a:ext uri="{FF2B5EF4-FFF2-40B4-BE49-F238E27FC236}">
                <a16:creationId xmlns:a16="http://schemas.microsoft.com/office/drawing/2014/main" id="{9AD48798-74AE-FCA4-FF29-DD155550D8C4}"/>
              </a:ext>
            </a:extLst>
          </p:cNvPr>
          <p:cNvCxnSpPr>
            <a:cxnSpLocks/>
            <a:stCxn id="9" idx="0"/>
          </p:cNvCxnSpPr>
          <p:nvPr/>
        </p:nvCxnSpPr>
        <p:spPr>
          <a:xfrm flipV="1">
            <a:off x="9453929" y="5023181"/>
            <a:ext cx="0" cy="40591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53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E7FC-B50D-472E-481B-D682B4069C3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6850E8DE-BB55-BB3F-E2E9-C84D73A18A53}"/>
              </a:ext>
            </a:extLst>
          </p:cNvPr>
          <p:cNvGrpSpPr/>
          <p:nvPr/>
        </p:nvGrpSpPr>
        <p:grpSpPr>
          <a:xfrm>
            <a:off x="873120" y="871366"/>
            <a:ext cx="9976271" cy="5725718"/>
            <a:chOff x="965438" y="1253067"/>
            <a:chExt cx="9801339" cy="5604933"/>
          </a:xfrm>
        </p:grpSpPr>
        <p:pic>
          <p:nvPicPr>
            <p:cNvPr id="5" name="Picture 4" descr="A screenshot of a computer&#10;&#10;Description automatically generated">
              <a:extLst>
                <a:ext uri="{FF2B5EF4-FFF2-40B4-BE49-F238E27FC236}">
                  <a16:creationId xmlns:a16="http://schemas.microsoft.com/office/drawing/2014/main" id="{754C3D28-5548-29FD-8865-E0FAEA3BEB16}"/>
                </a:ext>
              </a:extLst>
            </p:cNvPr>
            <p:cNvPicPr>
              <a:picLocks noChangeAspect="1"/>
            </p:cNvPicPr>
            <p:nvPr/>
          </p:nvPicPr>
          <p:blipFill>
            <a:blip r:embed="rId2"/>
            <a:stretch>
              <a:fillRect/>
            </a:stretch>
          </p:blipFill>
          <p:spPr>
            <a:xfrm>
              <a:off x="1425222" y="1253067"/>
              <a:ext cx="9341555" cy="5604933"/>
            </a:xfrm>
            <a:prstGeom prst="rect">
              <a:avLst/>
            </a:prstGeom>
            <a:noFill/>
          </p:spPr>
        </p:pic>
        <p:sp>
          <p:nvSpPr>
            <p:cNvPr id="6" name="Rectangle 5">
              <a:extLst>
                <a:ext uri="{FF2B5EF4-FFF2-40B4-BE49-F238E27FC236}">
                  <a16:creationId xmlns:a16="http://schemas.microsoft.com/office/drawing/2014/main" id="{2B157EE4-1EAE-0180-B299-EAC2346BF9CD}"/>
                </a:ext>
              </a:extLst>
            </p:cNvPr>
            <p:cNvSpPr/>
            <p:nvPr/>
          </p:nvSpPr>
          <p:spPr>
            <a:xfrm>
              <a:off x="1284051" y="5340108"/>
              <a:ext cx="1702340" cy="1449194"/>
            </a:xfrm>
            <a:prstGeom prst="rect">
              <a:avLst/>
            </a:prstGeom>
            <a:solidFill>
              <a:schemeClr val="bg2"/>
            </a:solidFill>
            <a:ln>
              <a:solidFill>
                <a:schemeClr val="bg2"/>
              </a:solidFill>
            </a:ln>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8" name="Picture 2">
              <a:extLst>
                <a:ext uri="{FF2B5EF4-FFF2-40B4-BE49-F238E27FC236}">
                  <a16:creationId xmlns:a16="http://schemas.microsoft.com/office/drawing/2014/main" id="{D8B507D0-4FD4-2EBF-7C33-887585B899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438" y="5376691"/>
              <a:ext cx="2256783" cy="7722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55240728-DFDF-DBBA-D87C-9174FA5161D8}"/>
              </a:ext>
            </a:extLst>
          </p:cNvPr>
          <p:cNvSpPr>
            <a:spLocks noGrp="1"/>
          </p:cNvSpPr>
          <p:nvPr>
            <p:ph type="sldNum" sz="quarter" idx="10"/>
          </p:nvPr>
        </p:nvSpPr>
        <p:spPr/>
        <p:txBody>
          <a:bodyPr/>
          <a:lstStyle/>
          <a:p>
            <a:fld id="{D0BE6F14-FF48-0F4F-A8AA-2E3F25371E4A}" type="slidenum">
              <a:rPr lang="en-US" smtClean="0"/>
              <a:pPr/>
              <a:t>15</a:t>
            </a:fld>
            <a:endParaRPr lang="en-US" dirty="0"/>
          </a:p>
        </p:txBody>
      </p:sp>
      <p:sp>
        <p:nvSpPr>
          <p:cNvPr id="4" name="Title 4">
            <a:extLst>
              <a:ext uri="{FF2B5EF4-FFF2-40B4-BE49-F238E27FC236}">
                <a16:creationId xmlns:a16="http://schemas.microsoft.com/office/drawing/2014/main" id="{79E1664B-4F49-349E-A008-2339B40DF2F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How to use Prometheus with IBM i</a:t>
            </a:r>
          </a:p>
        </p:txBody>
      </p:sp>
    </p:spTree>
    <p:extLst>
      <p:ext uri="{BB962C8B-B14F-4D97-AF65-F5344CB8AC3E}">
        <p14:creationId xmlns:p14="http://schemas.microsoft.com/office/powerpoint/2010/main" val="373087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06C1B-D9D4-D96B-63CE-0055EA35F3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936E4-831C-DDB3-E3EF-264DAC8ED63D}"/>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
        <p:nvSpPr>
          <p:cNvPr id="5" name="Content Placeholder 4">
            <a:extLst>
              <a:ext uri="{FF2B5EF4-FFF2-40B4-BE49-F238E27FC236}">
                <a16:creationId xmlns:a16="http://schemas.microsoft.com/office/drawing/2014/main" id="{22456354-6B41-3327-24C6-6A74DDD999A2}"/>
              </a:ext>
            </a:extLst>
          </p:cNvPr>
          <p:cNvSpPr>
            <a:spLocks noGrp="1"/>
          </p:cNvSpPr>
          <p:nvPr>
            <p:ph idx="1"/>
          </p:nvPr>
        </p:nvSpPr>
        <p:spPr>
          <a:xfrm>
            <a:off x="324692" y="1007389"/>
            <a:ext cx="4500020" cy="4997758"/>
          </a:xfrm>
        </p:spPr>
        <p:txBody>
          <a:bodyPr lIns="91440" tIns="45720" rIns="91440" bIns="45720" anchor="t">
            <a:noAutofit/>
          </a:bodyPr>
          <a:lstStyle/>
          <a:p>
            <a:r>
              <a:rPr lang="en-US" dirty="0">
                <a:latin typeface="+mj-lt"/>
              </a:rPr>
              <a:t>JDBC-based exporter that leverages SQL to export IBM i metrics</a:t>
            </a:r>
          </a:p>
          <a:p>
            <a:pPr marL="0" indent="0">
              <a:buNone/>
            </a:pPr>
            <a:endParaRPr lang="en-US" dirty="0">
              <a:latin typeface="+mj-lt"/>
            </a:endParaRPr>
          </a:p>
          <a:p>
            <a:r>
              <a:rPr lang="en-US" dirty="0">
                <a:latin typeface="+mj-lt"/>
              </a:rPr>
              <a:t>Exports hundreds of metrics including:</a:t>
            </a:r>
          </a:p>
          <a:p>
            <a:pPr lvl="1"/>
            <a:r>
              <a:rPr lang="en-US" dirty="0">
                <a:latin typeface="+mj-lt"/>
              </a:rPr>
              <a:t>System activity levels (such as CPU usage)</a:t>
            </a:r>
          </a:p>
          <a:p>
            <a:pPr lvl="1"/>
            <a:endParaRPr lang="en-US" dirty="0">
              <a:latin typeface="+mj-lt"/>
            </a:endParaRPr>
          </a:p>
          <a:p>
            <a:pPr lvl="1"/>
            <a:r>
              <a:rPr lang="en-US" dirty="0">
                <a:latin typeface="+mj-lt"/>
              </a:rPr>
              <a:t>Memory pool information</a:t>
            </a:r>
          </a:p>
          <a:p>
            <a:pPr lvl="1"/>
            <a:endParaRPr lang="en-US" dirty="0">
              <a:latin typeface="+mj-lt"/>
            </a:endParaRPr>
          </a:p>
          <a:p>
            <a:pPr lvl="1"/>
            <a:r>
              <a:rPr lang="en-US" dirty="0">
                <a:latin typeface="+mj-lt"/>
              </a:rPr>
              <a:t>Apache HTTP server metrics</a:t>
            </a:r>
          </a:p>
          <a:p>
            <a:pPr lvl="1"/>
            <a:endParaRPr lang="en-US" dirty="0">
              <a:latin typeface="+mj-lt"/>
            </a:endParaRPr>
          </a:p>
          <a:p>
            <a:pPr lvl="1"/>
            <a:r>
              <a:rPr lang="en-US" dirty="0">
                <a:latin typeface="+mj-lt"/>
              </a:rPr>
              <a:t>Number of remote TCP connections</a:t>
            </a:r>
          </a:p>
          <a:p>
            <a:endParaRPr lang="en-US" dirty="0">
              <a:latin typeface="+mj-lt"/>
            </a:endParaRPr>
          </a:p>
          <a:p>
            <a:r>
              <a:rPr lang="en-US" dirty="0">
                <a:latin typeface="+mj-lt"/>
              </a:rPr>
              <a:t>User customizable metrics with SQL</a:t>
            </a:r>
          </a:p>
          <a:p>
            <a:endParaRPr lang="en-US" dirty="0">
              <a:latin typeface="+mj-lt"/>
            </a:endParaRPr>
          </a:p>
          <a:p>
            <a:pPr marL="0" indent="0">
              <a:buNone/>
            </a:pPr>
            <a:r>
              <a:rPr lang="en-CA" dirty="0">
                <a:latin typeface="+mj-lt"/>
                <a:hlinkClick r:id="rId2"/>
              </a:rPr>
              <a:t>https://github.com/ThePrez/prometheus-exporter-jdbc</a:t>
            </a:r>
            <a:endParaRPr lang="en-CA" dirty="0">
              <a:latin typeface="+mj-lt"/>
            </a:endParaRPr>
          </a:p>
        </p:txBody>
      </p:sp>
      <p:sp>
        <p:nvSpPr>
          <p:cNvPr id="4" name="Title 4">
            <a:extLst>
              <a:ext uri="{FF2B5EF4-FFF2-40B4-BE49-F238E27FC236}">
                <a16:creationId xmlns:a16="http://schemas.microsoft.com/office/drawing/2014/main" id="{BB3B4968-8189-CAD3-34D6-798E96C0E0B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IBM i Prometheus Exporter</a:t>
            </a:r>
          </a:p>
        </p:txBody>
      </p:sp>
      <p:pic>
        <p:nvPicPr>
          <p:cNvPr id="9" name="Picture 8">
            <a:extLst>
              <a:ext uri="{FF2B5EF4-FFF2-40B4-BE49-F238E27FC236}">
                <a16:creationId xmlns:a16="http://schemas.microsoft.com/office/drawing/2014/main" id="{7F2E9CD9-0A1C-CCB3-229B-D1F61E18658E}"/>
              </a:ext>
            </a:extLst>
          </p:cNvPr>
          <p:cNvPicPr>
            <a:picLocks noChangeAspect="1"/>
          </p:cNvPicPr>
          <p:nvPr/>
        </p:nvPicPr>
        <p:blipFill>
          <a:blip r:embed="rId3"/>
          <a:stretch>
            <a:fillRect/>
          </a:stretch>
        </p:blipFill>
        <p:spPr>
          <a:xfrm>
            <a:off x="4911337" y="1007389"/>
            <a:ext cx="6927447" cy="4997757"/>
          </a:xfrm>
          <a:prstGeom prst="rect">
            <a:avLst/>
          </a:prstGeom>
          <a:ln w="38100">
            <a:solidFill>
              <a:schemeClr val="tx1"/>
            </a:solidFill>
          </a:ln>
        </p:spPr>
      </p:pic>
    </p:spTree>
    <p:extLst>
      <p:ext uri="{BB962C8B-B14F-4D97-AF65-F5344CB8AC3E}">
        <p14:creationId xmlns:p14="http://schemas.microsoft.com/office/powerpoint/2010/main" val="4286340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6F28-D238-337D-5D1F-2533A8FED2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44E694-E8EA-A441-8AD8-A6576F284C08}"/>
              </a:ext>
            </a:extLst>
          </p:cNvPr>
          <p:cNvSpPr>
            <a:spLocks noGrp="1"/>
          </p:cNvSpPr>
          <p:nvPr>
            <p:ph type="sldNum" sz="quarter" idx="10"/>
          </p:nvPr>
        </p:nvSpPr>
        <p:spPr/>
        <p:txBody>
          <a:bodyPr/>
          <a:lstStyle/>
          <a:p>
            <a:fld id="{D0BE6F14-FF48-0F4F-A8AA-2E3F25371E4A}" type="slidenum">
              <a:rPr lang="en-US" smtClean="0"/>
              <a:pPr/>
              <a:t>17</a:t>
            </a:fld>
            <a:endParaRPr lang="en-US" dirty="0"/>
          </a:p>
        </p:txBody>
      </p:sp>
      <p:sp>
        <p:nvSpPr>
          <p:cNvPr id="5" name="Content Placeholder 4">
            <a:extLst>
              <a:ext uri="{FF2B5EF4-FFF2-40B4-BE49-F238E27FC236}">
                <a16:creationId xmlns:a16="http://schemas.microsoft.com/office/drawing/2014/main" id="{292DE780-12B2-F17B-372C-04DB3B5A4893}"/>
              </a:ext>
            </a:extLst>
          </p:cNvPr>
          <p:cNvSpPr>
            <a:spLocks noGrp="1"/>
          </p:cNvSpPr>
          <p:nvPr>
            <p:ph idx="1"/>
          </p:nvPr>
        </p:nvSpPr>
        <p:spPr>
          <a:xfrm>
            <a:off x="432466" y="824510"/>
            <a:ext cx="10927196" cy="5610797"/>
          </a:xfrm>
        </p:spPr>
        <p:txBody>
          <a:bodyPr lIns="91440" tIns="45720" rIns="91440" bIns="45720" anchor="t">
            <a:noAutofit/>
          </a:bodyPr>
          <a:lstStyle/>
          <a:p>
            <a:pPr marL="0" indent="0">
              <a:buNone/>
            </a:pPr>
            <a:r>
              <a:rPr lang="en-CA" b="1" dirty="0">
                <a:latin typeface="+mj-lt"/>
              </a:rPr>
              <a:t>1.   </a:t>
            </a:r>
            <a:r>
              <a:rPr lang="en-CA" dirty="0">
                <a:latin typeface="+mj-lt"/>
              </a:rPr>
              <a:t>Download latest .jar file from release page and store in the IFS:</a:t>
            </a:r>
          </a:p>
          <a:p>
            <a:pPr>
              <a:buAutoNum type="arabicPeriod"/>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wget https://github.com/ThePrez/prometheus-exporter-jdbc/releases/latest/download/prom-client-ibmi.jar</a:t>
            </a:r>
          </a:p>
          <a:p>
            <a:pPr marL="0" indent="0">
              <a:buNone/>
            </a:pPr>
            <a:endParaRPr lang="da-DK" dirty="0">
              <a:latin typeface="+mj-lt"/>
            </a:endParaRPr>
          </a:p>
          <a:p>
            <a:pPr marL="0" indent="0">
              <a:buNone/>
            </a:pPr>
            <a:r>
              <a:rPr lang="en-CA" b="1" dirty="0">
                <a:latin typeface="+mj-lt"/>
              </a:rPr>
              <a:t>2.   </a:t>
            </a:r>
            <a:r>
              <a:rPr lang="en-CA" dirty="0">
                <a:latin typeface="+mj-lt"/>
              </a:rPr>
              <a:t>If this is your first time, create a default configuration file (</a:t>
            </a:r>
            <a:r>
              <a:rPr lang="da-DK" dirty="0">
                <a:solidFill>
                  <a:srgbClr val="1670FF"/>
                </a:solidFill>
                <a:latin typeface="+mj-lt"/>
                <a:ea typeface="+mn-ea"/>
                <a:cs typeface="+mn-cs"/>
              </a:rPr>
              <a:t>config.json</a:t>
            </a:r>
            <a:r>
              <a:rPr lang="en-CA" dirty="0">
                <a:latin typeface="+mj-lt"/>
              </a:rPr>
              <a:t>):</a:t>
            </a:r>
          </a:p>
          <a:p>
            <a:pPr marL="0" indent="0">
              <a:buNone/>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java -jar prom-client-ibmi.jar</a:t>
            </a:r>
            <a:endParaRPr lang="en-CA" sz="1500" dirty="0">
              <a:latin typeface="+mj-lt"/>
            </a:endParaRPr>
          </a:p>
          <a:p>
            <a:endParaRPr lang="en-CA" dirty="0">
              <a:latin typeface="+mj-lt"/>
            </a:endParaRPr>
          </a:p>
          <a:p>
            <a:pPr marL="0" indent="0">
              <a:buNone/>
            </a:pPr>
            <a:r>
              <a:rPr lang="en-CA" b="1" dirty="0">
                <a:latin typeface="+mj-lt"/>
              </a:rPr>
              <a:t>3.   </a:t>
            </a:r>
            <a:r>
              <a:rPr lang="en-CA" dirty="0">
                <a:latin typeface="+mj-lt"/>
              </a:rPr>
              <a:t>Respond with </a:t>
            </a:r>
            <a:r>
              <a:rPr kumimoji="0" lang="da-DK" sz="18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y</a:t>
            </a:r>
            <a:r>
              <a:rPr lang="en-CA" dirty="0">
                <a:latin typeface="+mj-lt"/>
              </a:rPr>
              <a:t> for the following message:</a:t>
            </a:r>
          </a:p>
          <a:p>
            <a:pPr>
              <a:buAutoNum type="arabicPeriod" startAt="3"/>
            </a:pPr>
            <a:endParaRPr lang="en-CA" dirty="0">
              <a:latin typeface="+mj-lt"/>
            </a:endParaRPr>
          </a:p>
          <a:p>
            <a:pPr marL="0" indent="0">
              <a:buNone/>
            </a:pPr>
            <a:r>
              <a:rPr lang="en-US" sz="1500" dirty="0">
                <a:solidFill>
                  <a:srgbClr val="00B050"/>
                </a:solidFill>
                <a:latin typeface="+mj-lt"/>
              </a:rPr>
              <a:t>Configuration file config.json not found. Would you like to initialize one with defaults? [y]</a:t>
            </a:r>
            <a:endParaRPr lang="en-CA" sz="1500" dirty="0">
              <a:solidFill>
                <a:srgbClr val="00B050"/>
              </a:solidFill>
              <a:latin typeface="+mj-lt"/>
            </a:endParaRPr>
          </a:p>
          <a:p>
            <a:endParaRPr lang="en-CA" dirty="0">
              <a:latin typeface="+mj-lt"/>
            </a:endParaRPr>
          </a:p>
          <a:p>
            <a:pPr marL="0" indent="0">
              <a:buNone/>
            </a:pPr>
            <a:r>
              <a:rPr lang="en-CA" b="1" dirty="0">
                <a:latin typeface="+mj-lt"/>
              </a:rPr>
              <a:t>4.   </a:t>
            </a:r>
            <a:r>
              <a:rPr lang="en-CA" dirty="0">
                <a:latin typeface="+mj-lt"/>
              </a:rPr>
              <a:t>Confirm the Prometheus client has started:</a:t>
            </a:r>
          </a:p>
          <a:p>
            <a:pPr marL="0" indent="0">
              <a:buNone/>
            </a:pPr>
            <a:endParaRPr lang="en-CA" dirty="0">
              <a:latin typeface="+mj-lt"/>
            </a:endParaRPr>
          </a:p>
          <a:p>
            <a:pPr marL="0" indent="0">
              <a:buNone/>
            </a:pPr>
            <a:r>
              <a:rPr lang="en-US" sz="1500" dirty="0">
                <a:solidFill>
                  <a:srgbClr val="00B050"/>
                </a:solidFill>
                <a:latin typeface="+mj-lt"/>
              </a:rPr>
              <a:t>============================================================== </a:t>
            </a:r>
          </a:p>
          <a:p>
            <a:pPr marL="0" indent="0">
              <a:buNone/>
            </a:pPr>
            <a:r>
              <a:rPr lang="en-US" sz="1500" dirty="0">
                <a:solidFill>
                  <a:srgbClr val="00B050"/>
                </a:solidFill>
                <a:latin typeface="+mj-lt"/>
              </a:rPr>
              <a:t>Successfully started Prometheus client on port 9853 ==============================================================</a:t>
            </a:r>
            <a:endParaRPr lang="en-CA" sz="1500" dirty="0">
              <a:solidFill>
                <a:srgbClr val="00B050"/>
              </a:solidFill>
              <a:latin typeface="+mj-lt"/>
            </a:endParaRPr>
          </a:p>
          <a:p>
            <a:pPr marL="0" indent="0">
              <a:buNone/>
            </a:pPr>
            <a:endParaRPr lang="en-CA" dirty="0">
              <a:latin typeface="+mj-lt"/>
            </a:endParaRPr>
          </a:p>
          <a:p>
            <a:pPr marL="0" indent="0">
              <a:buNone/>
            </a:pPr>
            <a:r>
              <a:rPr lang="en-CA" b="1" dirty="0">
                <a:latin typeface="+mj-lt"/>
              </a:rPr>
              <a:t>5. </a:t>
            </a:r>
            <a:r>
              <a:rPr lang="en-CA" dirty="0">
                <a:latin typeface="+mj-lt"/>
              </a:rPr>
              <a:t>Create a service commander configuration file (</a:t>
            </a:r>
            <a:r>
              <a:rPr lang="en-CA" dirty="0">
                <a:solidFill>
                  <a:srgbClr val="1670FF"/>
                </a:solidFill>
                <a:latin typeface="+mj-lt"/>
              </a:rPr>
              <a:t>prometheus.yml</a:t>
            </a:r>
            <a:r>
              <a:rPr lang="en-CA" dirty="0">
                <a:latin typeface="+mj-lt"/>
              </a:rPr>
              <a:t>) and start it:</a:t>
            </a:r>
          </a:p>
          <a:p>
            <a:pPr marL="0" indent="0">
              <a:buNone/>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java -jar prom-client-ibmi.jar sc</a:t>
            </a:r>
          </a:p>
          <a:p>
            <a:pPr marL="0" indent="0">
              <a:buNone/>
            </a:pPr>
            <a:r>
              <a:rPr lang="da-DK" sz="1500" dirty="0">
                <a:solidFill>
                  <a:srgbClr val="A31515"/>
                </a:solidFill>
                <a:latin typeface="Consolas" panose="020B0609020204030204" pitchFamily="49" charset="0"/>
                <a:ea typeface="+mn-ea"/>
                <a:cs typeface="+mn-cs"/>
              </a:rPr>
              <a:t>sc start prometheus.yml</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p:txBody>
      </p:sp>
      <p:sp>
        <p:nvSpPr>
          <p:cNvPr id="4" name="Title 4">
            <a:extLst>
              <a:ext uri="{FF2B5EF4-FFF2-40B4-BE49-F238E27FC236}">
                <a16:creationId xmlns:a16="http://schemas.microsoft.com/office/drawing/2014/main" id="{E80B84F2-4E96-DC85-439E-ED4FF5266A4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Deploying the IBM i Prometheus Exporter</a:t>
            </a:r>
          </a:p>
        </p:txBody>
      </p:sp>
    </p:spTree>
    <p:extLst>
      <p:ext uri="{BB962C8B-B14F-4D97-AF65-F5344CB8AC3E}">
        <p14:creationId xmlns:p14="http://schemas.microsoft.com/office/powerpoint/2010/main" val="336726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AC523-0161-DBD8-D313-4893E966845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23D1057-BD94-FBF7-7EA8-98D74C12F4DF}"/>
              </a:ext>
            </a:extLst>
          </p:cNvPr>
          <p:cNvPicPr>
            <a:picLocks noChangeAspect="1"/>
          </p:cNvPicPr>
          <p:nvPr/>
        </p:nvPicPr>
        <p:blipFill>
          <a:blip r:embed="rId2"/>
          <a:stretch>
            <a:fillRect/>
          </a:stretch>
        </p:blipFill>
        <p:spPr>
          <a:xfrm>
            <a:off x="514911" y="2814105"/>
            <a:ext cx="3943692" cy="1508112"/>
          </a:xfrm>
          <a:prstGeom prst="rect">
            <a:avLst/>
          </a:prstGeom>
          <a:ln w="38100">
            <a:solidFill>
              <a:schemeClr val="tx1"/>
            </a:solidFill>
          </a:ln>
        </p:spPr>
      </p:pic>
      <p:sp>
        <p:nvSpPr>
          <p:cNvPr id="2" name="Slide Number Placeholder 1">
            <a:extLst>
              <a:ext uri="{FF2B5EF4-FFF2-40B4-BE49-F238E27FC236}">
                <a16:creationId xmlns:a16="http://schemas.microsoft.com/office/drawing/2014/main" id="{96147FF6-5BC4-EFE6-867A-FBE485EB83F9}"/>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
        <p:nvSpPr>
          <p:cNvPr id="5" name="Content Placeholder 4">
            <a:extLst>
              <a:ext uri="{FF2B5EF4-FFF2-40B4-BE49-F238E27FC236}">
                <a16:creationId xmlns:a16="http://schemas.microsoft.com/office/drawing/2014/main" id="{65161661-41F6-6F30-B8C0-FFD936D54C43}"/>
              </a:ext>
            </a:extLst>
          </p:cNvPr>
          <p:cNvSpPr>
            <a:spLocks noGrp="1"/>
          </p:cNvSpPr>
          <p:nvPr>
            <p:ph idx="1"/>
          </p:nvPr>
        </p:nvSpPr>
        <p:spPr>
          <a:xfrm>
            <a:off x="432466" y="824510"/>
            <a:ext cx="10927196" cy="5919190"/>
          </a:xfrm>
        </p:spPr>
        <p:txBody>
          <a:bodyPr lIns="91440" tIns="45720" rIns="91440" bIns="45720" anchor="t">
            <a:noAutofit/>
          </a:bodyPr>
          <a:lstStyle/>
          <a:p>
            <a:pPr marL="0" indent="0">
              <a:buNone/>
            </a:pPr>
            <a:r>
              <a:rPr lang="en-CA" b="1" dirty="0">
                <a:latin typeface="+mj-lt"/>
              </a:rPr>
              <a:t>1.   </a:t>
            </a:r>
            <a:r>
              <a:rPr lang="en-CA" dirty="0">
                <a:latin typeface="+mj-lt"/>
              </a:rPr>
              <a:t>Download the Prometheus-provided image from Docker Hub to some central location:</a:t>
            </a:r>
          </a:p>
          <a:p>
            <a:pPr>
              <a:buAutoNum type="arabicPeriod"/>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docker pull prom/prometheus</a:t>
            </a:r>
          </a:p>
          <a:p>
            <a:pPr marL="0" indent="0">
              <a:buNone/>
            </a:pPr>
            <a:r>
              <a:rPr lang="da-DK" sz="1500" u="sng" dirty="0">
                <a:latin typeface="+mj-lt"/>
                <a:ea typeface="+mn-ea"/>
                <a:cs typeface="+mn-cs"/>
              </a:rPr>
              <a:t>or</a:t>
            </a: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podman pull docker.io/prom/prometheus</a:t>
            </a:r>
          </a:p>
          <a:p>
            <a:pPr marL="0" indent="0">
              <a:buNone/>
            </a:pPr>
            <a:endParaRPr lang="da-DK" sz="1500" dirty="0">
              <a:solidFill>
                <a:srgbClr val="A31515"/>
              </a:solidFill>
              <a:latin typeface="Consolas" panose="020B0609020204030204" pitchFamily="49" charset="0"/>
              <a:ea typeface="+mn-ea"/>
              <a:cs typeface="+mn-cs"/>
            </a:endParaRPr>
          </a:p>
          <a:p>
            <a:pPr marL="0" indent="0">
              <a:buNone/>
            </a:pPr>
            <a:r>
              <a:rPr lang="en-CA" sz="1600" b="1" dirty="0">
                <a:latin typeface="+mj-lt"/>
              </a:rPr>
              <a:t>2.   </a:t>
            </a:r>
            <a:r>
              <a:rPr lang="en-CA" sz="1600" dirty="0">
                <a:latin typeface="+mj-lt"/>
              </a:rPr>
              <a:t>Create a Prometheus configuration file (</a:t>
            </a:r>
            <a:r>
              <a:rPr lang="en-CA" sz="1600" dirty="0">
                <a:solidFill>
                  <a:srgbClr val="1670FF"/>
                </a:solidFill>
                <a:latin typeface="+mj-lt"/>
              </a:rPr>
              <a:t>prometheus.yml</a:t>
            </a:r>
            <a:r>
              <a:rPr lang="en-CA" sz="1600" dirty="0">
                <a:latin typeface="+mj-lt"/>
              </a:rPr>
              <a:t>):</a:t>
            </a: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marL="0" indent="0">
              <a:buNone/>
            </a:pPr>
            <a:endParaRPr lang="en-CA" sz="1600" dirty="0">
              <a:latin typeface="+mj-lt"/>
            </a:endParaRPr>
          </a:p>
          <a:p>
            <a:pPr>
              <a:buAutoNum type="arabicPeriod" startAt="2"/>
            </a:pPr>
            <a:endParaRPr lang="en-CA" sz="1600" dirty="0">
              <a:latin typeface="+mj-lt"/>
            </a:endParaRPr>
          </a:p>
          <a:p>
            <a:pPr marL="0" indent="0">
              <a:buNone/>
            </a:pPr>
            <a:r>
              <a:rPr lang="en-CA" sz="1600" b="1" dirty="0">
                <a:latin typeface="+mj-lt"/>
              </a:rPr>
              <a:t>3.   </a:t>
            </a:r>
            <a:r>
              <a:rPr lang="en-CA" sz="1600" dirty="0">
                <a:latin typeface="+mj-lt"/>
              </a:rPr>
              <a:t>Launch </a:t>
            </a:r>
            <a:r>
              <a:rPr lang="en-US" sz="1600" dirty="0">
                <a:latin typeface="+mj-lt"/>
              </a:rPr>
              <a:t>the image in a container named “</a:t>
            </a:r>
            <a:r>
              <a:rPr lang="en-US" sz="1600" dirty="0">
                <a:solidFill>
                  <a:srgbClr val="1670FF"/>
                </a:solidFill>
                <a:latin typeface="+mj-lt"/>
              </a:rPr>
              <a:t>prometheus</a:t>
            </a:r>
            <a:r>
              <a:rPr lang="en-US" sz="1600" dirty="0">
                <a:latin typeface="+mj-lt"/>
              </a:rPr>
              <a:t>”:</a:t>
            </a:r>
            <a:endParaRPr lang="en-CA" sz="1600" dirty="0">
              <a:latin typeface="+mj-lt"/>
            </a:endParaRPr>
          </a:p>
          <a:p>
            <a:pPr>
              <a:buAutoNum type="arabicPeriod" startAt="2"/>
            </a:pPr>
            <a:endParaRPr lang="en-CA" sz="1600" dirty="0">
              <a:latin typeface="+mj-lt"/>
            </a:endParaRPr>
          </a:p>
          <a:p>
            <a:pPr marL="0" indent="0">
              <a:buNone/>
            </a:pP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docker run -d --name=prometheus -v /path/to/prometheus.yml:/etc/prometheus/prometheus.yml -p 9090:9090 prom/prometheus</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indent="0">
              <a:buNone/>
            </a:pPr>
            <a:r>
              <a:rPr lang="da-DK" sz="1500" u="sng" dirty="0">
                <a:latin typeface="+mj-lt"/>
                <a:ea typeface="+mn-ea"/>
                <a:cs typeface="+mn-cs"/>
              </a:rPr>
              <a:t>or</a:t>
            </a:r>
          </a:p>
          <a:p>
            <a:pPr marL="0" indent="0">
              <a:buNone/>
            </a:pP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podman run -d --name=prometheus -v /path/to/prometheus.yml:/etc/prometheus/prometheus.yml -p 9090:9090 prom/prometheus</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indent="0">
              <a:buNone/>
            </a:pPr>
            <a:endParaRPr lang="da-DK" sz="1500" dirty="0">
              <a:solidFill>
                <a:srgbClr val="A31515"/>
              </a:solidFill>
              <a:latin typeface="Consolas" panose="020B0609020204030204" pitchFamily="49" charset="0"/>
              <a:ea typeface="+mn-ea"/>
              <a:cs typeface="+mn-cs"/>
            </a:endParaRPr>
          </a:p>
          <a:p>
            <a:pPr marL="0" indent="0">
              <a:buNone/>
            </a:pPr>
            <a:r>
              <a:rPr lang="en-CA" sz="1600" b="1" dirty="0">
                <a:latin typeface="+mj-lt"/>
              </a:rPr>
              <a:t>4.   </a:t>
            </a:r>
            <a:r>
              <a:rPr lang="en-CA" sz="1600" dirty="0">
                <a:latin typeface="+mj-lt"/>
              </a:rPr>
              <a:t>Navigate to Prometheus web UI at </a:t>
            </a:r>
            <a:r>
              <a:rPr lang="en-CA" sz="1600" dirty="0">
                <a:solidFill>
                  <a:srgbClr val="1670FF"/>
                </a:solidFill>
                <a:latin typeface="+mj-lt"/>
              </a:rPr>
              <a:t>http://&lt;container_ip&gt;:9090</a:t>
            </a:r>
          </a:p>
        </p:txBody>
      </p:sp>
      <p:sp>
        <p:nvSpPr>
          <p:cNvPr id="4" name="Title 4">
            <a:extLst>
              <a:ext uri="{FF2B5EF4-FFF2-40B4-BE49-F238E27FC236}">
                <a16:creationId xmlns:a16="http://schemas.microsoft.com/office/drawing/2014/main" id="{8BAFE4B8-E244-1A95-855B-08E830D1E2D3}"/>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Deploying the Prometheus Instance</a:t>
            </a:r>
          </a:p>
        </p:txBody>
      </p:sp>
    </p:spTree>
    <p:extLst>
      <p:ext uri="{BB962C8B-B14F-4D97-AF65-F5344CB8AC3E}">
        <p14:creationId xmlns:p14="http://schemas.microsoft.com/office/powerpoint/2010/main" val="1324108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3E0A6-72D5-1090-3AA6-38EBEECAEA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9B3A7-E0C5-5B05-56FD-7B82B6EC86D0}"/>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
        <p:nvSpPr>
          <p:cNvPr id="4" name="Title 4">
            <a:extLst>
              <a:ext uri="{FF2B5EF4-FFF2-40B4-BE49-F238E27FC236}">
                <a16:creationId xmlns:a16="http://schemas.microsoft.com/office/drawing/2014/main" id="{8444EF80-8DC5-DF4A-9490-0C23BC9DCE4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Web UI</a:t>
            </a:r>
          </a:p>
        </p:txBody>
      </p:sp>
      <p:pic>
        <p:nvPicPr>
          <p:cNvPr id="9" name="Picture 8">
            <a:extLst>
              <a:ext uri="{FF2B5EF4-FFF2-40B4-BE49-F238E27FC236}">
                <a16:creationId xmlns:a16="http://schemas.microsoft.com/office/drawing/2014/main" id="{F0ED5900-9455-78F7-12E8-11A35D5F34F3}"/>
              </a:ext>
            </a:extLst>
          </p:cNvPr>
          <p:cNvPicPr>
            <a:picLocks noChangeAspect="1"/>
          </p:cNvPicPr>
          <p:nvPr/>
        </p:nvPicPr>
        <p:blipFill>
          <a:blip r:embed="rId2"/>
          <a:srcRect l="369"/>
          <a:stretch/>
        </p:blipFill>
        <p:spPr>
          <a:xfrm>
            <a:off x="6224588" y="1154018"/>
            <a:ext cx="4940043" cy="4626357"/>
          </a:xfrm>
          <a:prstGeom prst="rect">
            <a:avLst/>
          </a:prstGeom>
          <a:ln w="38100">
            <a:solidFill>
              <a:schemeClr val="tx1"/>
            </a:solidFill>
          </a:ln>
        </p:spPr>
      </p:pic>
      <p:pic>
        <p:nvPicPr>
          <p:cNvPr id="11" name="Picture 10">
            <a:extLst>
              <a:ext uri="{FF2B5EF4-FFF2-40B4-BE49-F238E27FC236}">
                <a16:creationId xmlns:a16="http://schemas.microsoft.com/office/drawing/2014/main" id="{40A96C13-661C-26ED-A4F6-8955FC37DC75}"/>
              </a:ext>
            </a:extLst>
          </p:cNvPr>
          <p:cNvPicPr>
            <a:picLocks noChangeAspect="1"/>
          </p:cNvPicPr>
          <p:nvPr/>
        </p:nvPicPr>
        <p:blipFill>
          <a:blip r:embed="rId3"/>
          <a:srcRect t="753" b="-1"/>
          <a:stretch/>
        </p:blipFill>
        <p:spPr>
          <a:xfrm>
            <a:off x="615463" y="2333625"/>
            <a:ext cx="4631197" cy="2386426"/>
          </a:xfrm>
          <a:prstGeom prst="rect">
            <a:avLst/>
          </a:prstGeom>
          <a:ln w="38100">
            <a:solidFill>
              <a:schemeClr val="tx1"/>
            </a:solidFill>
          </a:ln>
        </p:spPr>
      </p:pic>
      <p:sp>
        <p:nvSpPr>
          <p:cNvPr id="12" name="TextBox 11">
            <a:extLst>
              <a:ext uri="{FF2B5EF4-FFF2-40B4-BE49-F238E27FC236}">
                <a16:creationId xmlns:a16="http://schemas.microsoft.com/office/drawing/2014/main" id="{1207E76A-0EED-131C-18FD-AA26B4524199}"/>
              </a:ext>
            </a:extLst>
          </p:cNvPr>
          <p:cNvSpPr txBox="1"/>
          <p:nvPr/>
        </p:nvSpPr>
        <p:spPr>
          <a:xfrm>
            <a:off x="615464" y="1903548"/>
            <a:ext cx="4631196" cy="369332"/>
          </a:xfrm>
          <a:prstGeom prst="rect">
            <a:avLst/>
          </a:prstGeom>
          <a:noFill/>
        </p:spPr>
        <p:txBody>
          <a:bodyPr wrap="square">
            <a:spAutoFit/>
          </a:bodyPr>
          <a:lstStyle/>
          <a:p>
            <a:pPr algn="ctr"/>
            <a:r>
              <a:rPr lang="en-CA" dirty="0">
                <a:solidFill>
                  <a:srgbClr val="387FF9"/>
                </a:solidFill>
                <a:latin typeface="+mj-lt"/>
              </a:rPr>
              <a:t>Target System Status</a:t>
            </a:r>
          </a:p>
        </p:txBody>
      </p:sp>
      <p:sp>
        <p:nvSpPr>
          <p:cNvPr id="13" name="TextBox 12">
            <a:extLst>
              <a:ext uri="{FF2B5EF4-FFF2-40B4-BE49-F238E27FC236}">
                <a16:creationId xmlns:a16="http://schemas.microsoft.com/office/drawing/2014/main" id="{678649DB-B9A7-4A5F-40E1-CE3E028E8134}"/>
              </a:ext>
            </a:extLst>
          </p:cNvPr>
          <p:cNvSpPr txBox="1"/>
          <p:nvPr/>
        </p:nvSpPr>
        <p:spPr>
          <a:xfrm>
            <a:off x="6206306" y="745122"/>
            <a:ext cx="4958326" cy="369332"/>
          </a:xfrm>
          <a:prstGeom prst="rect">
            <a:avLst/>
          </a:prstGeom>
          <a:noFill/>
        </p:spPr>
        <p:txBody>
          <a:bodyPr wrap="square">
            <a:spAutoFit/>
          </a:bodyPr>
          <a:lstStyle/>
          <a:p>
            <a:pPr algn="ctr"/>
            <a:r>
              <a:rPr lang="en-CA" dirty="0">
                <a:solidFill>
                  <a:srgbClr val="387FF9"/>
                </a:solidFill>
                <a:latin typeface="+mj-lt"/>
              </a:rPr>
              <a:t>Graphing Historical Metric Data </a:t>
            </a:r>
          </a:p>
        </p:txBody>
      </p:sp>
      <p:sp>
        <p:nvSpPr>
          <p:cNvPr id="15" name="TextBox 14">
            <a:extLst>
              <a:ext uri="{FF2B5EF4-FFF2-40B4-BE49-F238E27FC236}">
                <a16:creationId xmlns:a16="http://schemas.microsoft.com/office/drawing/2014/main" id="{230651D3-5752-0258-5824-AE9143A8A95E}"/>
              </a:ext>
            </a:extLst>
          </p:cNvPr>
          <p:cNvSpPr txBox="1"/>
          <p:nvPr/>
        </p:nvSpPr>
        <p:spPr>
          <a:xfrm>
            <a:off x="431923" y="5925768"/>
            <a:ext cx="8712077" cy="553998"/>
          </a:xfrm>
          <a:prstGeom prst="rect">
            <a:avLst/>
          </a:prstGeom>
          <a:noFill/>
        </p:spPr>
        <p:txBody>
          <a:bodyPr wrap="square">
            <a:spAutoFit/>
          </a:bodyPr>
          <a:lstStyle/>
          <a:p>
            <a:r>
              <a:rPr lang="en-CA" sz="1500" dirty="0">
                <a:latin typeface="+mj-lt"/>
              </a:rPr>
              <a:t>Blog post by Jesse Gorzinski: "Monitoring IBM i with Prometheus"</a:t>
            </a:r>
          </a:p>
          <a:p>
            <a:r>
              <a:rPr lang="en-CA" sz="1500" dirty="0">
                <a:latin typeface="+mj-lt"/>
                <a:hlinkClick r:id="rId4"/>
              </a:rPr>
              <a:t>https://techchannel.com/open-source-on-ibm-i/monitoring-ibm-i-with-prometheus/</a:t>
            </a:r>
            <a:endParaRPr lang="en-CA" sz="1500" dirty="0">
              <a:latin typeface="+mj-lt"/>
            </a:endParaRPr>
          </a:p>
        </p:txBody>
      </p:sp>
    </p:spTree>
    <p:extLst>
      <p:ext uri="{BB962C8B-B14F-4D97-AF65-F5344CB8AC3E}">
        <p14:creationId xmlns:p14="http://schemas.microsoft.com/office/powerpoint/2010/main" val="65355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Agenda</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p:txBody>
          <a:bodyPr/>
          <a:lstStyle/>
          <a:p>
            <a:r>
              <a:rPr lang="en-CA" dirty="0">
                <a:latin typeface="+mj-lt"/>
              </a:rPr>
              <a:t>Current State of System Management on IBM i</a:t>
            </a:r>
          </a:p>
          <a:p>
            <a:endParaRPr lang="en-CA" dirty="0">
              <a:latin typeface="+mj-lt"/>
            </a:endParaRPr>
          </a:p>
          <a:p>
            <a:r>
              <a:rPr lang="en-CA" dirty="0">
                <a:latin typeface="+mj-lt"/>
              </a:rPr>
              <a:t>Operational Monitoring with Prometheus</a:t>
            </a:r>
          </a:p>
          <a:p>
            <a:endParaRPr lang="en-CA" dirty="0">
              <a:latin typeface="+mj-lt"/>
            </a:endParaRPr>
          </a:p>
          <a:p>
            <a:r>
              <a:rPr lang="en-CA" dirty="0">
                <a:latin typeface="+mj-lt"/>
              </a:rPr>
              <a:t>Data Visualization with Grafana</a:t>
            </a:r>
          </a:p>
          <a:p>
            <a:endParaRPr lang="en-CA" dirty="0">
              <a:latin typeface="+mj-lt"/>
            </a:endParaRPr>
          </a:p>
          <a:p>
            <a:r>
              <a:rPr lang="en-CA" dirty="0">
                <a:latin typeface="+mj-lt"/>
              </a:rPr>
              <a:t>Event Monitoring with Manzan</a:t>
            </a:r>
          </a:p>
          <a:p>
            <a:endParaRPr lang="en-CA" dirty="0">
              <a:latin typeface="+mj-lt"/>
            </a:endParaRPr>
          </a:p>
          <a:p>
            <a:r>
              <a:rPr lang="en-CA" dirty="0">
                <a:latin typeface="+mj-lt"/>
              </a:rPr>
              <a:t>Manzan + AI</a:t>
            </a:r>
          </a:p>
        </p:txBody>
      </p:sp>
    </p:spTree>
    <p:extLst>
      <p:ext uri="{BB962C8B-B14F-4D97-AF65-F5344CB8AC3E}">
        <p14:creationId xmlns:p14="http://schemas.microsoft.com/office/powerpoint/2010/main" val="261230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6F0B-EC9E-1852-0B01-F0650C8719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A325F4-FE88-5EBA-BE9F-768F57690A78}"/>
              </a:ext>
            </a:extLst>
          </p:cNvPr>
          <p:cNvSpPr>
            <a:spLocks noGrp="1"/>
          </p:cNvSpPr>
          <p:nvPr>
            <p:ph type="sldNum" sz="quarter" idx="10"/>
          </p:nvPr>
        </p:nvSpPr>
        <p:spPr/>
        <p:txBody>
          <a:bodyPr/>
          <a:lstStyle/>
          <a:p>
            <a:fld id="{D0BE6F14-FF48-0F4F-A8AA-2E3F25371E4A}" type="slidenum">
              <a:rPr lang="en-US" smtClean="0"/>
              <a:pPr/>
              <a:t>20</a:t>
            </a:fld>
            <a:endParaRPr lang="en-US" dirty="0"/>
          </a:p>
        </p:txBody>
      </p:sp>
      <p:sp>
        <p:nvSpPr>
          <p:cNvPr id="4" name="Title 4">
            <a:extLst>
              <a:ext uri="{FF2B5EF4-FFF2-40B4-BE49-F238E27FC236}">
                <a16:creationId xmlns:a16="http://schemas.microsoft.com/office/drawing/2014/main" id="{82643A09-4FC0-FD77-A168-571CE069300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can be the bridge to other solutions</a:t>
            </a:r>
          </a:p>
        </p:txBody>
      </p:sp>
      <p:pic>
        <p:nvPicPr>
          <p:cNvPr id="7" name="Picture 6" descr="Logo, company name&#10;&#10;Description automatically generated">
            <a:extLst>
              <a:ext uri="{FF2B5EF4-FFF2-40B4-BE49-F238E27FC236}">
                <a16:creationId xmlns:a16="http://schemas.microsoft.com/office/drawing/2014/main" id="{A1492CE7-F297-271C-7360-C9452EE878E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73288" y="3058330"/>
            <a:ext cx="2629742" cy="1314871"/>
          </a:xfrm>
          <a:prstGeom prst="rect">
            <a:avLst/>
          </a:prstGeom>
        </p:spPr>
      </p:pic>
      <p:pic>
        <p:nvPicPr>
          <p:cNvPr id="8" name="Picture 7" descr="Logo&#10;&#10;Description automatically generated">
            <a:extLst>
              <a:ext uri="{FF2B5EF4-FFF2-40B4-BE49-F238E27FC236}">
                <a16:creationId xmlns:a16="http://schemas.microsoft.com/office/drawing/2014/main" id="{792EB951-6CB7-D91F-C420-B2D1D7AFA9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2409" y="3284349"/>
            <a:ext cx="2529992" cy="86573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433E2E02-2CB2-17B1-F899-917BAEB114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8418" y="1991916"/>
            <a:ext cx="719859" cy="719859"/>
          </a:xfrm>
          <a:prstGeom prst="rect">
            <a:avLst/>
          </a:prstGeom>
        </p:spPr>
      </p:pic>
      <p:pic>
        <p:nvPicPr>
          <p:cNvPr id="10" name="Picture 9" descr="Logo&#10;&#10;Description automatically generated">
            <a:extLst>
              <a:ext uri="{FF2B5EF4-FFF2-40B4-BE49-F238E27FC236}">
                <a16:creationId xmlns:a16="http://schemas.microsoft.com/office/drawing/2014/main" id="{EBE42A7E-4305-AC62-E972-635BEA0376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4890" y="3011606"/>
            <a:ext cx="806914" cy="798613"/>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A9A0AC33-09AD-DCB3-8F75-8DCF5DCDD8D2}"/>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49885" y="3836049"/>
            <a:ext cx="1156924" cy="783790"/>
          </a:xfrm>
          <a:prstGeom prst="rect">
            <a:avLst/>
          </a:prstGeom>
        </p:spPr>
      </p:pic>
      <p:pic>
        <p:nvPicPr>
          <p:cNvPr id="12" name="Picture 11" descr="Logo, company name&#10;&#10;Description automatically generated">
            <a:extLst>
              <a:ext uri="{FF2B5EF4-FFF2-40B4-BE49-F238E27FC236}">
                <a16:creationId xmlns:a16="http://schemas.microsoft.com/office/drawing/2014/main" id="{2517B160-BD60-6B03-355F-2AD1D268C0E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9840" y="4507519"/>
            <a:ext cx="1397014" cy="783790"/>
          </a:xfrm>
          <a:prstGeom prst="rect">
            <a:avLst/>
          </a:prstGeom>
        </p:spPr>
      </p:pic>
      <p:pic>
        <p:nvPicPr>
          <p:cNvPr id="13" name="Picture 12" descr="Logo, company name&#10;&#10;Description automatically generated">
            <a:extLst>
              <a:ext uri="{FF2B5EF4-FFF2-40B4-BE49-F238E27FC236}">
                <a16:creationId xmlns:a16="http://schemas.microsoft.com/office/drawing/2014/main" id="{9D3E006A-E229-4197-D6F4-1B2DAFFE0143}"/>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9715" y="968793"/>
            <a:ext cx="1497264" cy="842211"/>
          </a:xfrm>
          <a:prstGeom prst="rect">
            <a:avLst/>
          </a:prstGeom>
        </p:spPr>
      </p:pic>
      <p:pic>
        <p:nvPicPr>
          <p:cNvPr id="14" name="Picture 13">
            <a:extLst>
              <a:ext uri="{FF2B5EF4-FFF2-40B4-BE49-F238E27FC236}">
                <a16:creationId xmlns:a16="http://schemas.microsoft.com/office/drawing/2014/main" id="{CFDADD06-1020-44B0-0973-0DACAA83025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29840" y="5253935"/>
            <a:ext cx="1279563" cy="1105219"/>
          </a:xfrm>
          <a:prstGeom prst="rect">
            <a:avLst/>
          </a:prstGeom>
        </p:spPr>
      </p:pic>
      <p:cxnSp>
        <p:nvCxnSpPr>
          <p:cNvPr id="15" name="Straight Arrow Connector 14">
            <a:extLst>
              <a:ext uri="{FF2B5EF4-FFF2-40B4-BE49-F238E27FC236}">
                <a16:creationId xmlns:a16="http://schemas.microsoft.com/office/drawing/2014/main" id="{C88B53F3-574C-F7CB-FDA0-6384E1333DAA}"/>
              </a:ext>
            </a:extLst>
          </p:cNvPr>
          <p:cNvCxnSpPr>
            <a:cxnSpLocks/>
          </p:cNvCxnSpPr>
          <p:nvPr/>
        </p:nvCxnSpPr>
        <p:spPr>
          <a:xfrm flipV="1">
            <a:off x="4165921" y="3714316"/>
            <a:ext cx="710887" cy="144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226434B-BBDC-F61B-F3CF-57708C336E0C}"/>
              </a:ext>
            </a:extLst>
          </p:cNvPr>
          <p:cNvCxnSpPr>
            <a:cxnSpLocks/>
            <a:stCxn id="7" idx="3"/>
            <a:endCxn id="13" idx="1"/>
          </p:cNvCxnSpPr>
          <p:nvPr/>
        </p:nvCxnSpPr>
        <p:spPr>
          <a:xfrm flipV="1">
            <a:off x="7303030" y="1389899"/>
            <a:ext cx="976685" cy="2325867"/>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93DE539-9289-0657-92E1-5A766B963C7B}"/>
              </a:ext>
            </a:extLst>
          </p:cNvPr>
          <p:cNvCxnSpPr>
            <a:cxnSpLocks/>
            <a:stCxn id="7" idx="3"/>
          </p:cNvCxnSpPr>
          <p:nvPr/>
        </p:nvCxnSpPr>
        <p:spPr>
          <a:xfrm flipV="1">
            <a:off x="7303030" y="2252377"/>
            <a:ext cx="976685" cy="146338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65F5ED3-7EB1-588B-BA97-1A5B9916C08D}"/>
              </a:ext>
            </a:extLst>
          </p:cNvPr>
          <p:cNvCxnSpPr>
            <a:cxnSpLocks/>
            <a:stCxn id="7" idx="3"/>
          </p:cNvCxnSpPr>
          <p:nvPr/>
        </p:nvCxnSpPr>
        <p:spPr>
          <a:xfrm flipV="1">
            <a:off x="7303030" y="3347887"/>
            <a:ext cx="976685" cy="36787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A6DFE67-0954-8DF1-5B01-410E802EB32A}"/>
              </a:ext>
            </a:extLst>
          </p:cNvPr>
          <p:cNvCxnSpPr>
            <a:cxnSpLocks/>
            <a:stCxn id="7" idx="3"/>
          </p:cNvCxnSpPr>
          <p:nvPr/>
        </p:nvCxnSpPr>
        <p:spPr>
          <a:xfrm>
            <a:off x="7303030" y="3715766"/>
            <a:ext cx="905906" cy="512178"/>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373171A-E38B-8975-3F2F-EE3CD5C4E6C1}"/>
              </a:ext>
            </a:extLst>
          </p:cNvPr>
          <p:cNvCxnSpPr>
            <a:cxnSpLocks/>
            <a:stCxn id="7" idx="3"/>
          </p:cNvCxnSpPr>
          <p:nvPr/>
        </p:nvCxnSpPr>
        <p:spPr>
          <a:xfrm>
            <a:off x="7303030" y="3715766"/>
            <a:ext cx="905906" cy="1183648"/>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C4AF0CD-5205-1F61-F685-C2678151A587}"/>
              </a:ext>
            </a:extLst>
          </p:cNvPr>
          <p:cNvCxnSpPr>
            <a:cxnSpLocks/>
            <a:stCxn id="7" idx="3"/>
            <a:endCxn id="14" idx="1"/>
          </p:cNvCxnSpPr>
          <p:nvPr/>
        </p:nvCxnSpPr>
        <p:spPr>
          <a:xfrm>
            <a:off x="7303030" y="3715766"/>
            <a:ext cx="1026810" cy="209077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448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61D18-A047-E06A-915E-09C1E8E09D3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C7C25E-3A44-05D2-F586-C4B65F21C78F}"/>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Data Visualization with Grafana</a:t>
            </a:r>
            <a:endParaRPr lang="en-CA" sz="4500" b="1" dirty="0">
              <a:latin typeface="+mj-lt"/>
            </a:endParaRPr>
          </a:p>
        </p:txBody>
      </p:sp>
    </p:spTree>
    <p:extLst>
      <p:ext uri="{BB962C8B-B14F-4D97-AF65-F5344CB8AC3E}">
        <p14:creationId xmlns:p14="http://schemas.microsoft.com/office/powerpoint/2010/main" val="180677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79FE-D2FC-04AC-501A-98CC3BC8C8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EDBDB1-D10B-EF6D-B0FF-46B5DC78D9FA}"/>
              </a:ext>
            </a:extLst>
          </p:cNvPr>
          <p:cNvSpPr>
            <a:spLocks noGrp="1"/>
          </p:cNvSpPr>
          <p:nvPr>
            <p:ph type="sldNum" sz="quarter" idx="10"/>
          </p:nvPr>
        </p:nvSpPr>
        <p:spPr/>
        <p:txBody>
          <a:bodyPr/>
          <a:lstStyle/>
          <a:p>
            <a:fld id="{D0BE6F14-FF48-0F4F-A8AA-2E3F25371E4A}" type="slidenum">
              <a:rPr lang="en-US" smtClean="0"/>
              <a:pPr/>
              <a:t>22</a:t>
            </a:fld>
            <a:endParaRPr lang="en-US" dirty="0"/>
          </a:p>
        </p:txBody>
      </p:sp>
      <p:sp>
        <p:nvSpPr>
          <p:cNvPr id="5" name="Content Placeholder 4">
            <a:extLst>
              <a:ext uri="{FF2B5EF4-FFF2-40B4-BE49-F238E27FC236}">
                <a16:creationId xmlns:a16="http://schemas.microsoft.com/office/drawing/2014/main" id="{BEE44708-8B16-D9EE-7F16-964C14F4D3DC}"/>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Open-source analytics, visualization, and monitoring solution</a:t>
            </a:r>
          </a:p>
          <a:p>
            <a:endParaRPr lang="en-US" dirty="0">
              <a:latin typeface="+mj-lt"/>
            </a:endParaRPr>
          </a:p>
          <a:p>
            <a:r>
              <a:rPr lang="en-US" dirty="0">
                <a:latin typeface="+mj-lt"/>
              </a:rPr>
              <a:t>Driven by Grafana Labs. Plenty of open-source components. See </a:t>
            </a:r>
            <a:r>
              <a:rPr lang="en-US" dirty="0">
                <a:latin typeface="+mj-lt"/>
                <a:hlinkClick r:id="rId2"/>
              </a:rPr>
              <a:t>https://grafana.com/</a:t>
            </a:r>
            <a:endParaRPr lang="en-US" dirty="0">
              <a:latin typeface="+mj-lt"/>
            </a:endParaRPr>
          </a:p>
          <a:p>
            <a:endParaRPr lang="en-US" dirty="0">
              <a:latin typeface="+mj-lt"/>
            </a:endParaRPr>
          </a:p>
          <a:p>
            <a:r>
              <a:rPr lang="en-US" dirty="0">
                <a:latin typeface="+mj-lt"/>
              </a:rPr>
              <a:t>Over 300 plugins available</a:t>
            </a:r>
          </a:p>
        </p:txBody>
      </p:sp>
      <p:sp>
        <p:nvSpPr>
          <p:cNvPr id="4" name="Title 4">
            <a:extLst>
              <a:ext uri="{FF2B5EF4-FFF2-40B4-BE49-F238E27FC236}">
                <a16:creationId xmlns:a16="http://schemas.microsoft.com/office/drawing/2014/main" id="{61C8D4B8-60DE-6A06-F8ED-120F71B6E60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Overview</a:t>
            </a:r>
          </a:p>
        </p:txBody>
      </p:sp>
      <p:pic>
        <p:nvPicPr>
          <p:cNvPr id="3" name="Picture 2">
            <a:extLst>
              <a:ext uri="{FF2B5EF4-FFF2-40B4-BE49-F238E27FC236}">
                <a16:creationId xmlns:a16="http://schemas.microsoft.com/office/drawing/2014/main" id="{0CAE2E8F-4EE1-402B-EF9D-73D14554534A}"/>
              </a:ext>
            </a:extLst>
          </p:cNvPr>
          <p:cNvPicPr>
            <a:picLocks noChangeAspect="1"/>
          </p:cNvPicPr>
          <p:nvPr/>
        </p:nvPicPr>
        <p:blipFill>
          <a:blip r:embed="rId3"/>
          <a:stretch>
            <a:fillRect/>
          </a:stretch>
        </p:blipFill>
        <p:spPr>
          <a:xfrm>
            <a:off x="1203082" y="2762414"/>
            <a:ext cx="9370019" cy="3251477"/>
          </a:xfrm>
          <a:prstGeom prst="rect">
            <a:avLst/>
          </a:prstGeom>
        </p:spPr>
      </p:pic>
    </p:spTree>
    <p:extLst>
      <p:ext uri="{BB962C8B-B14F-4D97-AF65-F5344CB8AC3E}">
        <p14:creationId xmlns:p14="http://schemas.microsoft.com/office/powerpoint/2010/main" val="151868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1C8E9-4749-B403-9FA0-3C50CA0FD5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DD04F7-1C5F-7AFE-5267-C36CD4C7F03D}"/>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
        <p:nvSpPr>
          <p:cNvPr id="4" name="Title 4">
            <a:extLst>
              <a:ext uri="{FF2B5EF4-FFF2-40B4-BE49-F238E27FC236}">
                <a16:creationId xmlns:a16="http://schemas.microsoft.com/office/drawing/2014/main" id="{626A9322-0F48-FAE4-6BAE-4C7F91F0CF8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Data Sources</a:t>
            </a:r>
          </a:p>
        </p:txBody>
      </p:sp>
      <p:pic>
        <p:nvPicPr>
          <p:cNvPr id="13" name="Picture 12">
            <a:extLst>
              <a:ext uri="{FF2B5EF4-FFF2-40B4-BE49-F238E27FC236}">
                <a16:creationId xmlns:a16="http://schemas.microsoft.com/office/drawing/2014/main" id="{BAC466FC-E3AB-28A1-8168-4EF93B221335}"/>
              </a:ext>
            </a:extLst>
          </p:cNvPr>
          <p:cNvPicPr>
            <a:picLocks noChangeAspect="1"/>
          </p:cNvPicPr>
          <p:nvPr/>
        </p:nvPicPr>
        <p:blipFill>
          <a:blip r:embed="rId2"/>
          <a:stretch>
            <a:fillRect/>
          </a:stretch>
        </p:blipFill>
        <p:spPr>
          <a:xfrm>
            <a:off x="376990" y="1128222"/>
            <a:ext cx="3708393" cy="4689482"/>
          </a:xfrm>
          <a:prstGeom prst="rect">
            <a:avLst/>
          </a:prstGeom>
        </p:spPr>
      </p:pic>
      <p:pic>
        <p:nvPicPr>
          <p:cNvPr id="15" name="Picture 14">
            <a:extLst>
              <a:ext uri="{FF2B5EF4-FFF2-40B4-BE49-F238E27FC236}">
                <a16:creationId xmlns:a16="http://schemas.microsoft.com/office/drawing/2014/main" id="{C611A409-3E6A-1B15-5F0E-ACEFF2F45816}"/>
              </a:ext>
            </a:extLst>
          </p:cNvPr>
          <p:cNvPicPr>
            <a:picLocks noChangeAspect="1"/>
          </p:cNvPicPr>
          <p:nvPr/>
        </p:nvPicPr>
        <p:blipFill>
          <a:blip r:embed="rId3"/>
          <a:stretch>
            <a:fillRect/>
          </a:stretch>
        </p:blipFill>
        <p:spPr>
          <a:xfrm>
            <a:off x="8106616" y="2446287"/>
            <a:ext cx="3788259" cy="1871170"/>
          </a:xfrm>
          <a:prstGeom prst="rect">
            <a:avLst/>
          </a:prstGeom>
        </p:spPr>
      </p:pic>
      <p:pic>
        <p:nvPicPr>
          <p:cNvPr id="17" name="Picture 16">
            <a:extLst>
              <a:ext uri="{FF2B5EF4-FFF2-40B4-BE49-F238E27FC236}">
                <a16:creationId xmlns:a16="http://schemas.microsoft.com/office/drawing/2014/main" id="{8AE344F4-07AD-D9BE-FEC4-1D7D1B99B1B8}"/>
              </a:ext>
            </a:extLst>
          </p:cNvPr>
          <p:cNvPicPr>
            <a:picLocks noChangeAspect="1"/>
          </p:cNvPicPr>
          <p:nvPr/>
        </p:nvPicPr>
        <p:blipFill>
          <a:blip r:embed="rId4"/>
          <a:stretch>
            <a:fillRect/>
          </a:stretch>
        </p:blipFill>
        <p:spPr>
          <a:xfrm>
            <a:off x="4158641" y="1128222"/>
            <a:ext cx="3874717" cy="4591174"/>
          </a:xfrm>
          <a:prstGeom prst="rect">
            <a:avLst/>
          </a:prstGeom>
        </p:spPr>
      </p:pic>
      <p:sp>
        <p:nvSpPr>
          <p:cNvPr id="18" name="Rectangle 17">
            <a:extLst>
              <a:ext uri="{FF2B5EF4-FFF2-40B4-BE49-F238E27FC236}">
                <a16:creationId xmlns:a16="http://schemas.microsoft.com/office/drawing/2014/main" id="{EAA18AC7-C310-4539-A551-7860BAECCD1A}"/>
              </a:ext>
            </a:extLst>
          </p:cNvPr>
          <p:cNvSpPr/>
          <p:nvPr/>
        </p:nvSpPr>
        <p:spPr>
          <a:xfrm>
            <a:off x="426729" y="1412434"/>
            <a:ext cx="3708392" cy="1108515"/>
          </a:xfrm>
          <a:prstGeom prst="rect">
            <a:avLst/>
          </a:prstGeom>
          <a:ln w="50800">
            <a:solidFill>
              <a:srgbClr val="FF0000"/>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Tree>
    <p:extLst>
      <p:ext uri="{BB962C8B-B14F-4D97-AF65-F5344CB8AC3E}">
        <p14:creationId xmlns:p14="http://schemas.microsoft.com/office/powerpoint/2010/main" val="3880088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646EB-F6EB-DDDE-0092-1CB4D0DEA8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EB5D24-3A45-61D0-1ADC-67B7ADDC3AB5}"/>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
        <p:nvSpPr>
          <p:cNvPr id="4" name="Title 4">
            <a:extLst>
              <a:ext uri="{FF2B5EF4-FFF2-40B4-BE49-F238E27FC236}">
                <a16:creationId xmlns:a16="http://schemas.microsoft.com/office/drawing/2014/main" id="{4EAD8573-FD25-45E2-E693-E182EB12C71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Visualization with Grafana</a:t>
            </a:r>
          </a:p>
        </p:txBody>
      </p:sp>
      <p:sp>
        <p:nvSpPr>
          <p:cNvPr id="5" name="TextBox 4">
            <a:extLst>
              <a:ext uri="{FF2B5EF4-FFF2-40B4-BE49-F238E27FC236}">
                <a16:creationId xmlns:a16="http://schemas.microsoft.com/office/drawing/2014/main" id="{B3A81431-2471-3928-80E8-BCA66F2577F7}"/>
              </a:ext>
            </a:extLst>
          </p:cNvPr>
          <p:cNvSpPr txBox="1"/>
          <p:nvPr/>
        </p:nvSpPr>
        <p:spPr>
          <a:xfrm>
            <a:off x="473524" y="5930628"/>
            <a:ext cx="6865219" cy="323165"/>
          </a:xfrm>
          <a:prstGeom prst="rect">
            <a:avLst/>
          </a:prstGeom>
          <a:noFill/>
        </p:spPr>
        <p:txBody>
          <a:bodyPr wrap="square">
            <a:spAutoFit/>
          </a:bodyPr>
          <a:lstStyle/>
          <a:p>
            <a:r>
              <a:rPr lang="en-CA" sz="1500" dirty="0">
                <a:latin typeface="+mj-lt"/>
              </a:rPr>
              <a:t>COMMON1 Grafana Dashboard: </a:t>
            </a:r>
            <a:r>
              <a:rPr lang="en-CA" sz="1500" dirty="0">
                <a:latin typeface="+mj-lt"/>
                <a:hlinkClick r:id="rId2"/>
              </a:rPr>
              <a:t>http://ibm.biz/ibmi-prometheus</a:t>
            </a:r>
            <a:endParaRPr lang="en-CA" sz="1500" dirty="0">
              <a:latin typeface="+mj-lt"/>
            </a:endParaRPr>
          </a:p>
        </p:txBody>
      </p:sp>
      <p:pic>
        <p:nvPicPr>
          <p:cNvPr id="7" name="Picture 6">
            <a:extLst>
              <a:ext uri="{FF2B5EF4-FFF2-40B4-BE49-F238E27FC236}">
                <a16:creationId xmlns:a16="http://schemas.microsoft.com/office/drawing/2014/main" id="{954DAD46-343E-CABA-8D7C-C89A957ACA4C}"/>
              </a:ext>
            </a:extLst>
          </p:cNvPr>
          <p:cNvPicPr>
            <a:picLocks noChangeAspect="1"/>
          </p:cNvPicPr>
          <p:nvPr/>
        </p:nvPicPr>
        <p:blipFill>
          <a:blip r:embed="rId3"/>
          <a:stretch>
            <a:fillRect/>
          </a:stretch>
        </p:blipFill>
        <p:spPr>
          <a:xfrm>
            <a:off x="473524" y="999097"/>
            <a:ext cx="11244952" cy="4859805"/>
          </a:xfrm>
          <a:prstGeom prst="rect">
            <a:avLst/>
          </a:prstGeom>
        </p:spPr>
      </p:pic>
    </p:spTree>
    <p:extLst>
      <p:ext uri="{BB962C8B-B14F-4D97-AF65-F5344CB8AC3E}">
        <p14:creationId xmlns:p14="http://schemas.microsoft.com/office/powerpoint/2010/main" val="1861000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1DD19-98AF-703F-73E4-81547946CB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38D4DE-6FCA-111F-58B5-CA4121752CDA}"/>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
        <p:nvSpPr>
          <p:cNvPr id="4" name="Title 4">
            <a:extLst>
              <a:ext uri="{FF2B5EF4-FFF2-40B4-BE49-F238E27FC236}">
                <a16:creationId xmlns:a16="http://schemas.microsoft.com/office/drawing/2014/main" id="{E8372696-83E2-E197-5815-9CE69459492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Backend (Without Prometheus)</a:t>
            </a:r>
          </a:p>
        </p:txBody>
      </p:sp>
      <p:pic>
        <p:nvPicPr>
          <p:cNvPr id="3" name="Picture 2" descr="A screenshot of a computer screen&#10;&#10;Description automatically generated with medium confidence">
            <a:extLst>
              <a:ext uri="{FF2B5EF4-FFF2-40B4-BE49-F238E27FC236}">
                <a16:creationId xmlns:a16="http://schemas.microsoft.com/office/drawing/2014/main" id="{DE30CAD7-3CF0-03E5-834B-B956CC6975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333" y="840192"/>
            <a:ext cx="10848741" cy="5070474"/>
          </a:xfrm>
          <a:prstGeom prst="rect">
            <a:avLst/>
          </a:prstGeom>
        </p:spPr>
      </p:pic>
      <p:sp>
        <p:nvSpPr>
          <p:cNvPr id="5" name="TextBox 4">
            <a:extLst>
              <a:ext uri="{FF2B5EF4-FFF2-40B4-BE49-F238E27FC236}">
                <a16:creationId xmlns:a16="http://schemas.microsoft.com/office/drawing/2014/main" id="{5620288E-27CB-0E52-6564-779072BC61A7}"/>
              </a:ext>
            </a:extLst>
          </p:cNvPr>
          <p:cNvSpPr txBox="1"/>
          <p:nvPr/>
        </p:nvSpPr>
        <p:spPr>
          <a:xfrm>
            <a:off x="726333" y="6010201"/>
            <a:ext cx="8712077" cy="553998"/>
          </a:xfrm>
          <a:prstGeom prst="rect">
            <a:avLst/>
          </a:prstGeom>
          <a:noFill/>
        </p:spPr>
        <p:txBody>
          <a:bodyPr wrap="square">
            <a:spAutoFit/>
          </a:bodyPr>
          <a:lstStyle/>
          <a:p>
            <a:r>
              <a:rPr lang="en-CA" sz="1500" dirty="0">
                <a:latin typeface="+mj-lt"/>
              </a:rPr>
              <a:t>Blog post by Jesse Gorzinski: "</a:t>
            </a:r>
            <a:r>
              <a:rPr lang="en-US" sz="1500" dirty="0">
                <a:latin typeface="+mj-lt"/>
              </a:rPr>
              <a:t>How to Deploy a Simple Grafana Dashboard</a:t>
            </a:r>
            <a:r>
              <a:rPr lang="en-CA" sz="1500" dirty="0">
                <a:latin typeface="+mj-lt"/>
              </a:rPr>
              <a:t>“</a:t>
            </a:r>
            <a:br>
              <a:rPr lang="en-CA" sz="1500" dirty="0">
                <a:latin typeface="+mj-lt"/>
              </a:rPr>
            </a:br>
            <a:r>
              <a:rPr lang="en-CA" sz="1500" dirty="0">
                <a:latin typeface="+mj-lt"/>
                <a:hlinkClick r:id="rId3"/>
              </a:rPr>
              <a:t>https://techchannel.com/performance/how-to-deploy-a-simple-grafana-dashboard/</a:t>
            </a:r>
            <a:endParaRPr lang="en-CA" sz="1500" dirty="0">
              <a:latin typeface="+mj-lt"/>
            </a:endParaRPr>
          </a:p>
        </p:txBody>
      </p:sp>
    </p:spTree>
    <p:extLst>
      <p:ext uri="{BB962C8B-B14F-4D97-AF65-F5344CB8AC3E}">
        <p14:creationId xmlns:p14="http://schemas.microsoft.com/office/powerpoint/2010/main" val="265317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F660C-E558-D7EC-BFC4-19AD616484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DC6CBB-1E39-AD2E-6361-B4D817CC5DCE}"/>
              </a:ext>
            </a:extLst>
          </p:cNvPr>
          <p:cNvSpPr>
            <a:spLocks noGrp="1"/>
          </p:cNvSpPr>
          <p:nvPr>
            <p:ph type="sldNum" sz="quarter" idx="10"/>
          </p:nvPr>
        </p:nvSpPr>
        <p:spPr/>
        <p:txBody>
          <a:bodyPr/>
          <a:lstStyle/>
          <a:p>
            <a:fld id="{D0BE6F14-FF48-0F4F-A8AA-2E3F25371E4A}" type="slidenum">
              <a:rPr lang="en-US" smtClean="0"/>
              <a:pPr/>
              <a:t>26</a:t>
            </a:fld>
            <a:endParaRPr lang="en-US" dirty="0"/>
          </a:p>
        </p:txBody>
      </p:sp>
      <p:sp>
        <p:nvSpPr>
          <p:cNvPr id="4" name="Title 4">
            <a:extLst>
              <a:ext uri="{FF2B5EF4-FFF2-40B4-BE49-F238E27FC236}">
                <a16:creationId xmlns:a16="http://schemas.microsoft.com/office/drawing/2014/main" id="{FE08ED67-1705-1F49-0718-C420A56FF3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with or without Prometheus</a:t>
            </a:r>
          </a:p>
        </p:txBody>
      </p:sp>
      <p:graphicFrame>
        <p:nvGraphicFramePr>
          <p:cNvPr id="5" name="Table 4">
            <a:extLst>
              <a:ext uri="{FF2B5EF4-FFF2-40B4-BE49-F238E27FC236}">
                <a16:creationId xmlns:a16="http://schemas.microsoft.com/office/drawing/2014/main" id="{3396FA13-E641-C57C-A9B7-D28DCFD198E0}"/>
              </a:ext>
            </a:extLst>
          </p:cNvPr>
          <p:cNvGraphicFramePr>
            <a:graphicFrameLocks noGrp="1"/>
          </p:cNvGraphicFramePr>
          <p:nvPr>
            <p:extLst>
              <p:ext uri="{D42A27DB-BD31-4B8C-83A1-F6EECF244321}">
                <p14:modId xmlns:p14="http://schemas.microsoft.com/office/powerpoint/2010/main" val="2971240076"/>
              </p:ext>
            </p:extLst>
          </p:nvPr>
        </p:nvGraphicFramePr>
        <p:xfrm>
          <a:off x="518153" y="950504"/>
          <a:ext cx="11063784" cy="5359054"/>
        </p:xfrm>
        <a:graphic>
          <a:graphicData uri="http://schemas.openxmlformats.org/drawingml/2006/table">
            <a:tbl>
              <a:tblPr firstRow="1" bandRow="1">
                <a:tableStyleId>{5C22544A-7EE6-4342-B048-85BDC9FD1C3A}</a:tableStyleId>
              </a:tblPr>
              <a:tblGrid>
                <a:gridCol w="3687928">
                  <a:extLst>
                    <a:ext uri="{9D8B030D-6E8A-4147-A177-3AD203B41FA5}">
                      <a16:colId xmlns:a16="http://schemas.microsoft.com/office/drawing/2014/main" val="2021502390"/>
                    </a:ext>
                  </a:extLst>
                </a:gridCol>
                <a:gridCol w="3687928">
                  <a:extLst>
                    <a:ext uri="{9D8B030D-6E8A-4147-A177-3AD203B41FA5}">
                      <a16:colId xmlns:a16="http://schemas.microsoft.com/office/drawing/2014/main" val="1105024085"/>
                    </a:ext>
                  </a:extLst>
                </a:gridCol>
                <a:gridCol w="3687928">
                  <a:extLst>
                    <a:ext uri="{9D8B030D-6E8A-4147-A177-3AD203B41FA5}">
                      <a16:colId xmlns:a16="http://schemas.microsoft.com/office/drawing/2014/main" val="1470337638"/>
                    </a:ext>
                  </a:extLst>
                </a:gridCol>
              </a:tblGrid>
              <a:tr h="1004822">
                <a:tc>
                  <a:txBody>
                    <a:bodyPr/>
                    <a:lstStyle/>
                    <a:p>
                      <a:endParaRPr lang="en-US" dirty="0"/>
                    </a:p>
                  </a:txBody>
                  <a:tcPr/>
                </a:tc>
                <a:tc>
                  <a:txBody>
                    <a:bodyPr/>
                    <a:lstStyle/>
                    <a:p>
                      <a:r>
                        <a:rPr lang="en-US" dirty="0"/>
                        <a:t>With Prometheus</a:t>
                      </a:r>
                    </a:p>
                  </a:txBody>
                  <a:tcPr/>
                </a:tc>
                <a:tc>
                  <a:txBody>
                    <a:bodyPr/>
                    <a:lstStyle/>
                    <a:p>
                      <a:r>
                        <a:rPr lang="en-US" dirty="0"/>
                        <a:t>Straight to Grafana</a:t>
                      </a:r>
                    </a:p>
                  </a:txBody>
                  <a:tcPr/>
                </a:tc>
                <a:extLst>
                  <a:ext uri="{0D108BD9-81ED-4DB2-BD59-A6C34878D82A}">
                    <a16:rowId xmlns:a16="http://schemas.microsoft.com/office/drawing/2014/main" val="1670353828"/>
                  </a:ext>
                </a:extLst>
              </a:tr>
              <a:tr h="558235">
                <a:tc>
                  <a:txBody>
                    <a:bodyPr/>
                    <a:lstStyle/>
                    <a:p>
                      <a:r>
                        <a:rPr lang="en-US" dirty="0"/>
                        <a:t>Persistent storage </a:t>
                      </a:r>
                    </a:p>
                  </a:txBody>
                  <a:tcPr/>
                </a:tc>
                <a:tc>
                  <a:txBody>
                    <a:bodyPr/>
                    <a:lstStyle/>
                    <a:p>
                      <a:r>
                        <a:rPr lang="en-US" dirty="0"/>
                        <a:t>Prometheus</a:t>
                      </a:r>
                    </a:p>
                  </a:txBody>
                  <a:tcPr/>
                </a:tc>
                <a:tc>
                  <a:txBody>
                    <a:bodyPr/>
                    <a:lstStyle/>
                    <a:p>
                      <a:r>
                        <a:rPr lang="en-US" dirty="0"/>
                        <a:t>Grafana</a:t>
                      </a:r>
                    </a:p>
                  </a:txBody>
                  <a:tcPr/>
                </a:tc>
                <a:extLst>
                  <a:ext uri="{0D108BD9-81ED-4DB2-BD59-A6C34878D82A}">
                    <a16:rowId xmlns:a16="http://schemas.microsoft.com/office/drawing/2014/main" val="2293862780"/>
                  </a:ext>
                </a:extLst>
              </a:tr>
              <a:tr h="1004822">
                <a:tc>
                  <a:txBody>
                    <a:bodyPr/>
                    <a:lstStyle/>
                    <a:p>
                      <a:r>
                        <a:rPr lang="en-US" dirty="0"/>
                        <a:t>Persistent storage of unused metrics</a:t>
                      </a:r>
                    </a:p>
                  </a:txBody>
                  <a:tcPr/>
                </a:tc>
                <a:tc>
                  <a:txBody>
                    <a:bodyPr/>
                    <a:lstStyle/>
                    <a:p>
                      <a:r>
                        <a:rPr lang="en-US" dirty="0"/>
                        <a:t>Prometheus</a:t>
                      </a:r>
                    </a:p>
                  </a:txBody>
                  <a:tcPr/>
                </a:tc>
                <a:tc>
                  <a:txBody>
                    <a:bodyPr/>
                    <a:lstStyle/>
                    <a:p>
                      <a:r>
                        <a:rPr lang="en-US" dirty="0"/>
                        <a:t>-- </a:t>
                      </a:r>
                    </a:p>
                  </a:txBody>
                  <a:tcPr/>
                </a:tc>
                <a:extLst>
                  <a:ext uri="{0D108BD9-81ED-4DB2-BD59-A6C34878D82A}">
                    <a16:rowId xmlns:a16="http://schemas.microsoft.com/office/drawing/2014/main" val="1637706250"/>
                  </a:ext>
                </a:extLst>
              </a:tr>
              <a:tr h="558235">
                <a:tc>
                  <a:txBody>
                    <a:bodyPr/>
                    <a:lstStyle/>
                    <a:p>
                      <a:r>
                        <a:rPr lang="en-US" dirty="0"/>
                        <a:t>Metric type</a:t>
                      </a:r>
                    </a:p>
                  </a:txBody>
                  <a:tcPr/>
                </a:tc>
                <a:tc>
                  <a:txBody>
                    <a:bodyPr/>
                    <a:lstStyle/>
                    <a:p>
                      <a:r>
                        <a:rPr lang="en-US" dirty="0"/>
                        <a:t>Numerics</a:t>
                      </a:r>
                    </a:p>
                  </a:txBody>
                  <a:tcPr/>
                </a:tc>
                <a:tc>
                  <a:txBody>
                    <a:bodyPr/>
                    <a:lstStyle/>
                    <a:p>
                      <a:r>
                        <a:rPr lang="en-US" dirty="0"/>
                        <a:t>Numerics/strings/other</a:t>
                      </a:r>
                    </a:p>
                  </a:txBody>
                  <a:tcPr/>
                </a:tc>
                <a:extLst>
                  <a:ext uri="{0D108BD9-81ED-4DB2-BD59-A6C34878D82A}">
                    <a16:rowId xmlns:a16="http://schemas.microsoft.com/office/drawing/2014/main" val="1816407042"/>
                  </a:ext>
                </a:extLst>
              </a:tr>
              <a:tr h="558235">
                <a:tc>
                  <a:txBody>
                    <a:bodyPr/>
                    <a:lstStyle/>
                    <a:p>
                      <a:r>
                        <a:rPr lang="en-US" dirty="0"/>
                        <a:t>Ecosystem</a:t>
                      </a:r>
                    </a:p>
                  </a:txBody>
                  <a:tcPr/>
                </a:tc>
                <a:tc>
                  <a:txBody>
                    <a:bodyPr/>
                    <a:lstStyle/>
                    <a:p>
                      <a:r>
                        <a:rPr lang="en-US" dirty="0"/>
                        <a:t>Extremely Broad</a:t>
                      </a:r>
                    </a:p>
                  </a:txBody>
                  <a:tcPr/>
                </a:tc>
                <a:tc>
                  <a:txBody>
                    <a:bodyPr/>
                    <a:lstStyle/>
                    <a:p>
                      <a:r>
                        <a:rPr lang="en-US" dirty="0"/>
                        <a:t>There</a:t>
                      </a:r>
                    </a:p>
                  </a:txBody>
                  <a:tcPr/>
                </a:tc>
                <a:extLst>
                  <a:ext uri="{0D108BD9-81ED-4DB2-BD59-A6C34878D82A}">
                    <a16:rowId xmlns:a16="http://schemas.microsoft.com/office/drawing/2014/main" val="3722978073"/>
                  </a:ext>
                </a:extLst>
              </a:tr>
              <a:tr h="558235">
                <a:tc>
                  <a:txBody>
                    <a:bodyPr/>
                    <a:lstStyle/>
                    <a:p>
                      <a:r>
                        <a:rPr lang="en-US" dirty="0"/>
                        <a:t>Scalability</a:t>
                      </a:r>
                    </a:p>
                  </a:txBody>
                  <a:tcPr/>
                </a:tc>
                <a:tc>
                  <a:txBody>
                    <a:bodyPr/>
                    <a:lstStyle/>
                    <a:p>
                      <a:r>
                        <a:rPr lang="en-US" dirty="0"/>
                        <a:t>Excellent</a:t>
                      </a:r>
                    </a:p>
                  </a:txBody>
                  <a:tcPr/>
                </a:tc>
                <a:tc>
                  <a:txBody>
                    <a:bodyPr/>
                    <a:lstStyle/>
                    <a:p>
                      <a:r>
                        <a:rPr lang="en-US" dirty="0"/>
                        <a:t>Good</a:t>
                      </a:r>
                    </a:p>
                  </a:txBody>
                  <a:tcPr/>
                </a:tc>
                <a:extLst>
                  <a:ext uri="{0D108BD9-81ED-4DB2-BD59-A6C34878D82A}">
                    <a16:rowId xmlns:a16="http://schemas.microsoft.com/office/drawing/2014/main" val="555735470"/>
                  </a:ext>
                </a:extLst>
              </a:tr>
              <a:tr h="558235">
                <a:tc>
                  <a:txBody>
                    <a:bodyPr/>
                    <a:lstStyle/>
                    <a:p>
                      <a:r>
                        <a:rPr lang="en-US" dirty="0"/>
                        <a:t>IBM i requisites</a:t>
                      </a:r>
                    </a:p>
                  </a:txBody>
                  <a:tcPr/>
                </a:tc>
                <a:tc>
                  <a:txBody>
                    <a:bodyPr/>
                    <a:lstStyle/>
                    <a:p>
                      <a:r>
                        <a:rPr lang="en-US" dirty="0"/>
                        <a:t>None</a:t>
                      </a:r>
                    </a:p>
                  </a:txBody>
                  <a:tcPr/>
                </a:tc>
                <a:tc>
                  <a:txBody>
                    <a:bodyPr/>
                    <a:lstStyle/>
                    <a:p>
                      <a:r>
                        <a:rPr lang="en-US" dirty="0"/>
                        <a:t>Node.js</a:t>
                      </a:r>
                    </a:p>
                  </a:txBody>
                  <a:tcPr/>
                </a:tc>
                <a:extLst>
                  <a:ext uri="{0D108BD9-81ED-4DB2-BD59-A6C34878D82A}">
                    <a16:rowId xmlns:a16="http://schemas.microsoft.com/office/drawing/2014/main" val="4104588279"/>
                  </a:ext>
                </a:extLst>
              </a:tr>
              <a:tr h="558235">
                <a:tc>
                  <a:txBody>
                    <a:bodyPr/>
                    <a:lstStyle/>
                    <a:p>
                      <a:r>
                        <a:rPr lang="en-US" dirty="0"/>
                        <a:t>Initial setup</a:t>
                      </a:r>
                    </a:p>
                  </a:txBody>
                  <a:tcPr/>
                </a:tc>
                <a:tc>
                  <a:txBody>
                    <a:bodyPr/>
                    <a:lstStyle/>
                    <a:p>
                      <a:r>
                        <a:rPr lang="en-US" dirty="0"/>
                        <a:t>Easier</a:t>
                      </a:r>
                    </a:p>
                  </a:txBody>
                  <a:tcPr/>
                </a:tc>
                <a:tc>
                  <a:txBody>
                    <a:bodyPr/>
                    <a:lstStyle/>
                    <a:p>
                      <a:r>
                        <a:rPr lang="en-US" dirty="0"/>
                        <a:t>Easy</a:t>
                      </a:r>
                    </a:p>
                  </a:txBody>
                  <a:tcPr/>
                </a:tc>
                <a:extLst>
                  <a:ext uri="{0D108BD9-81ED-4DB2-BD59-A6C34878D82A}">
                    <a16:rowId xmlns:a16="http://schemas.microsoft.com/office/drawing/2014/main" val="3471759150"/>
                  </a:ext>
                </a:extLst>
              </a:tr>
            </a:tbl>
          </a:graphicData>
        </a:graphic>
      </p:graphicFrame>
    </p:spTree>
    <p:extLst>
      <p:ext uri="{BB962C8B-B14F-4D97-AF65-F5344CB8AC3E}">
        <p14:creationId xmlns:p14="http://schemas.microsoft.com/office/powerpoint/2010/main" val="235864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A8812-266D-2941-BF3D-DA030A14F53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8A2A4AF-0B93-54E0-441D-D1A8775EA148}"/>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Event Monitoring with Manzan</a:t>
            </a:r>
            <a:endParaRPr lang="en-CA" sz="4500" b="1" dirty="0">
              <a:latin typeface="+mj-lt"/>
            </a:endParaRPr>
          </a:p>
        </p:txBody>
      </p:sp>
    </p:spTree>
    <p:extLst>
      <p:ext uri="{BB962C8B-B14F-4D97-AF65-F5344CB8AC3E}">
        <p14:creationId xmlns:p14="http://schemas.microsoft.com/office/powerpoint/2010/main" val="28673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33C95-4E54-93C9-9963-DF26559DA0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0BF7B-2DE6-230D-421A-BC75F11990AA}"/>
              </a:ext>
            </a:extLst>
          </p:cNvPr>
          <p:cNvSpPr>
            <a:spLocks noGrp="1"/>
          </p:cNvSpPr>
          <p:nvPr>
            <p:ph type="sldNum" sz="quarter" idx="10"/>
          </p:nvPr>
        </p:nvSpPr>
        <p:spPr/>
        <p:txBody>
          <a:bodyPr/>
          <a:lstStyle/>
          <a:p>
            <a:fld id="{D0BE6F14-FF48-0F4F-A8AA-2E3F25371E4A}" type="slidenum">
              <a:rPr lang="en-US" smtClean="0"/>
              <a:pPr/>
              <a:t>28</a:t>
            </a:fld>
            <a:endParaRPr lang="en-US" dirty="0"/>
          </a:p>
        </p:txBody>
      </p:sp>
      <p:sp>
        <p:nvSpPr>
          <p:cNvPr id="5" name="Content Placeholder 4">
            <a:extLst>
              <a:ext uri="{FF2B5EF4-FFF2-40B4-BE49-F238E27FC236}">
                <a16:creationId xmlns:a16="http://schemas.microsoft.com/office/drawing/2014/main" id="{ECB803BD-1BE7-A000-FADF-3F4DDC27D64E}"/>
              </a:ext>
            </a:extLst>
          </p:cNvPr>
          <p:cNvSpPr>
            <a:spLocks noGrp="1"/>
          </p:cNvSpPr>
          <p:nvPr>
            <p:ph idx="1"/>
          </p:nvPr>
        </p:nvSpPr>
        <p:spPr>
          <a:xfrm>
            <a:off x="401692" y="844109"/>
            <a:ext cx="10972800" cy="5774078"/>
          </a:xfrm>
        </p:spPr>
        <p:txBody>
          <a:bodyPr lIns="91440" tIns="45720" rIns="91440" bIns="45720" anchor="t">
            <a:noAutofit/>
          </a:bodyPr>
          <a:lstStyle/>
          <a:p>
            <a:r>
              <a:rPr lang="en-US" dirty="0">
                <a:solidFill>
                  <a:srgbClr val="387FF9"/>
                </a:solidFill>
                <a:latin typeface="+mj-lt"/>
              </a:rPr>
              <a:t>Open-source event handling tool designed to simplify handling of system events</a:t>
            </a:r>
          </a:p>
          <a:p>
            <a:pPr marL="0" indent="0">
              <a:buNone/>
            </a:pPr>
            <a:endParaRPr lang="en-US" dirty="0">
              <a:latin typeface="+mj-lt"/>
            </a:endParaRPr>
          </a:p>
          <a:p>
            <a:r>
              <a:rPr lang="en-US" dirty="0">
                <a:latin typeface="+mj-lt"/>
              </a:rPr>
              <a:t>Serves as a gateway for publishing IBM i events to a variety of endpoints:</a:t>
            </a:r>
          </a:p>
          <a:p>
            <a:pPr lvl="1"/>
            <a:r>
              <a:rPr lang="en-US" dirty="0">
                <a:latin typeface="+mj-lt"/>
              </a:rPr>
              <a:t>User applications</a:t>
            </a:r>
          </a:p>
          <a:p>
            <a:pPr lvl="1"/>
            <a:endParaRPr lang="en-US" dirty="0">
              <a:latin typeface="+mj-lt"/>
            </a:endParaRPr>
          </a:p>
          <a:p>
            <a:pPr lvl="1"/>
            <a:r>
              <a:rPr lang="en-US" dirty="0">
                <a:latin typeface="+mj-lt"/>
              </a:rPr>
              <a:t>External resources</a:t>
            </a:r>
          </a:p>
          <a:p>
            <a:pPr lvl="1"/>
            <a:endParaRPr lang="en-US" dirty="0">
              <a:latin typeface="+mj-lt"/>
            </a:endParaRPr>
          </a:p>
          <a:p>
            <a:pPr lvl="1"/>
            <a:r>
              <a:rPr lang="en-US" dirty="0">
                <a:latin typeface="+mj-lt"/>
              </a:rPr>
              <a:t>Open-source technologies</a:t>
            </a:r>
          </a:p>
          <a:p>
            <a:endParaRPr lang="en-US" dirty="0">
              <a:latin typeface="+mj-lt"/>
            </a:endParaRPr>
          </a:p>
          <a:p>
            <a:r>
              <a:rPr lang="en-US" dirty="0">
                <a:latin typeface="+mj-lt"/>
              </a:rPr>
              <a:t>Example use cases:</a:t>
            </a:r>
          </a:p>
          <a:p>
            <a:pPr lvl="1"/>
            <a:r>
              <a:rPr lang="en-US" dirty="0">
                <a:latin typeface="+mj-lt"/>
              </a:rPr>
              <a:t>Monitor system events with a third-party open source or proprietary tool</a:t>
            </a:r>
          </a:p>
          <a:p>
            <a:pPr lvl="1"/>
            <a:endParaRPr lang="en-US" dirty="0">
              <a:latin typeface="+mj-lt"/>
            </a:endParaRPr>
          </a:p>
          <a:p>
            <a:pPr lvl="1"/>
            <a:r>
              <a:rPr lang="en-US" dirty="0">
                <a:latin typeface="+mj-lt"/>
              </a:rPr>
              <a:t>Consolidate logs for auditing/reporting + query for system events</a:t>
            </a:r>
          </a:p>
          <a:p>
            <a:pPr lvl="1"/>
            <a:endParaRPr lang="en-US" dirty="0">
              <a:latin typeface="+mj-lt"/>
            </a:endParaRPr>
          </a:p>
          <a:p>
            <a:pPr lvl="1"/>
            <a:r>
              <a:rPr lang="en-US" dirty="0">
                <a:latin typeface="+mj-lt"/>
              </a:rPr>
              <a:t>Feed real-time system event data into stream processing systems (such as Apache Kafka)</a:t>
            </a:r>
          </a:p>
          <a:p>
            <a:pPr lvl="1"/>
            <a:endParaRPr lang="en-US" dirty="0">
              <a:latin typeface="+mj-lt"/>
            </a:endParaRPr>
          </a:p>
          <a:p>
            <a:pPr lvl="1"/>
            <a:r>
              <a:rPr lang="en-US" dirty="0">
                <a:latin typeface="+mj-lt"/>
              </a:rPr>
              <a:t>Send alerts for system events</a:t>
            </a:r>
          </a:p>
          <a:p>
            <a:pPr marL="0" indent="0">
              <a:buNone/>
            </a:pPr>
            <a:endParaRPr lang="en-US" dirty="0">
              <a:solidFill>
                <a:srgbClr val="387FF9"/>
              </a:solidFill>
              <a:latin typeface="+mj-lt"/>
            </a:endParaRPr>
          </a:p>
          <a:p>
            <a:pPr marL="0" indent="0">
              <a:buNone/>
            </a:pPr>
            <a:r>
              <a:rPr lang="en-US" dirty="0">
                <a:latin typeface="+mj-lt"/>
              </a:rPr>
              <a:t>Full Documentation: </a:t>
            </a:r>
            <a:r>
              <a:rPr lang="en-US" dirty="0">
                <a:latin typeface="+mj-lt"/>
                <a:hlinkClick r:id="rId2"/>
              </a:rPr>
              <a:t>https://theprez.github.io/Manzan/#/</a:t>
            </a:r>
            <a:endParaRPr lang="en-US" dirty="0">
              <a:latin typeface="+mj-lt"/>
            </a:endParaRPr>
          </a:p>
        </p:txBody>
      </p:sp>
      <p:sp>
        <p:nvSpPr>
          <p:cNvPr id="4" name="Title 4">
            <a:extLst>
              <a:ext uri="{FF2B5EF4-FFF2-40B4-BE49-F238E27FC236}">
                <a16:creationId xmlns:a16="http://schemas.microsoft.com/office/drawing/2014/main" id="{D96D8E79-C039-9C28-8F9D-6D7D3CB2DE3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Manzan Overview</a:t>
            </a:r>
          </a:p>
        </p:txBody>
      </p:sp>
    </p:spTree>
    <p:extLst>
      <p:ext uri="{BB962C8B-B14F-4D97-AF65-F5344CB8AC3E}">
        <p14:creationId xmlns:p14="http://schemas.microsoft.com/office/powerpoint/2010/main" val="1351983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D7446-0AD3-57D6-032E-1F37616026F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6D46C-8C90-3D8F-8412-011E81E9BE6E}"/>
              </a:ext>
            </a:extLst>
          </p:cNvPr>
          <p:cNvSpPr>
            <a:spLocks noGrp="1"/>
          </p:cNvSpPr>
          <p:nvPr>
            <p:ph type="sldNum" sz="quarter" idx="10"/>
          </p:nvPr>
        </p:nvSpPr>
        <p:spPr/>
        <p:txBody>
          <a:bodyPr/>
          <a:lstStyle/>
          <a:p>
            <a:fld id="{D0BE6F14-FF48-0F4F-A8AA-2E3F25371E4A}" type="slidenum">
              <a:rPr lang="en-US" smtClean="0"/>
              <a:pPr/>
              <a:t>29</a:t>
            </a:fld>
            <a:endParaRPr lang="en-US" dirty="0"/>
          </a:p>
        </p:txBody>
      </p:sp>
      <p:sp>
        <p:nvSpPr>
          <p:cNvPr id="4" name="Title 4">
            <a:extLst>
              <a:ext uri="{FF2B5EF4-FFF2-40B4-BE49-F238E27FC236}">
                <a16:creationId xmlns:a16="http://schemas.microsoft.com/office/drawing/2014/main" id="{CF83806A-A770-CB1E-62ED-148033EA843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Understanding the Architecture</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26BE7B65-AD40-C5F2-786B-2DD4685A9F17}"/>
              </a:ext>
            </a:extLst>
          </p:cNvPr>
          <p:cNvPicPr>
            <a:picLocks noGrp="1" noChangeAspect="1"/>
          </p:cNvPicPr>
          <p:nvPr>
            <p:ph idx="1"/>
          </p:nvPr>
        </p:nvPicPr>
        <p:blipFill>
          <a:blip r:embed="rId2"/>
          <a:stretch>
            <a:fillRect/>
          </a:stretch>
        </p:blipFill>
        <p:spPr>
          <a:xfrm>
            <a:off x="571131" y="1031111"/>
            <a:ext cx="11049738" cy="5167465"/>
          </a:xfrm>
          <a:prstGeom prst="rect">
            <a:avLst/>
          </a:prstGeom>
        </p:spPr>
      </p:pic>
    </p:spTree>
    <p:extLst>
      <p:ext uri="{BB962C8B-B14F-4D97-AF65-F5344CB8AC3E}">
        <p14:creationId xmlns:p14="http://schemas.microsoft.com/office/powerpoint/2010/main" val="4173718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22FD9-1464-9C8C-DCB8-61C5856B136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37ADCD-F30F-408D-71E8-1F70B1A3A29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Current State of System Management on IBM i</a:t>
            </a:r>
            <a:endParaRPr lang="en-CA" sz="4500" b="1" dirty="0">
              <a:latin typeface="+mj-lt"/>
            </a:endParaRPr>
          </a:p>
        </p:txBody>
      </p:sp>
    </p:spTree>
    <p:extLst>
      <p:ext uri="{BB962C8B-B14F-4D97-AF65-F5344CB8AC3E}">
        <p14:creationId xmlns:p14="http://schemas.microsoft.com/office/powerpoint/2010/main" val="1649429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B48C7-374A-8CC3-D2B5-ED052483EC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E78D8-31BD-C893-DE03-02112AD59CAE}"/>
              </a:ext>
            </a:extLst>
          </p:cNvPr>
          <p:cNvSpPr>
            <a:spLocks noGrp="1"/>
          </p:cNvSpPr>
          <p:nvPr>
            <p:ph type="sldNum" sz="quarter" idx="10"/>
          </p:nvPr>
        </p:nvSpPr>
        <p:spPr/>
        <p:txBody>
          <a:bodyPr/>
          <a:lstStyle/>
          <a:p>
            <a:fld id="{D0BE6F14-FF48-0F4F-A8AA-2E3F25371E4A}" type="slidenum">
              <a:rPr lang="en-US" smtClean="0"/>
              <a:pPr/>
              <a:t>30</a:t>
            </a:fld>
            <a:endParaRPr lang="en-US" dirty="0"/>
          </a:p>
        </p:txBody>
      </p:sp>
      <p:sp>
        <p:nvSpPr>
          <p:cNvPr id="4" name="Title 4">
            <a:extLst>
              <a:ext uri="{FF2B5EF4-FFF2-40B4-BE49-F238E27FC236}">
                <a16:creationId xmlns:a16="http://schemas.microsoft.com/office/drawing/2014/main" id="{355A4E40-D873-B20B-6E11-84BEB1D19CE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are inputs?</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0A8E5ACC-E906-1BB6-D021-C618F5B7EE88}"/>
              </a:ext>
            </a:extLst>
          </p:cNvPr>
          <p:cNvPicPr>
            <a:picLocks noGrp="1" noChangeAspect="1"/>
          </p:cNvPicPr>
          <p:nvPr>
            <p:ph idx="1"/>
          </p:nvPr>
        </p:nvPicPr>
        <p:blipFill>
          <a:blip r:embed="rId2"/>
          <a:stretch>
            <a:fillRect/>
          </a:stretch>
        </p:blipFill>
        <p:spPr>
          <a:xfrm>
            <a:off x="3266345" y="1718181"/>
            <a:ext cx="8670160" cy="4054643"/>
          </a:xfrm>
          <a:prstGeom prst="rect">
            <a:avLst/>
          </a:prstGeom>
        </p:spPr>
      </p:pic>
      <p:cxnSp>
        <p:nvCxnSpPr>
          <p:cNvPr id="25" name="Straight Connector 24">
            <a:extLst>
              <a:ext uri="{FF2B5EF4-FFF2-40B4-BE49-F238E27FC236}">
                <a16:creationId xmlns:a16="http://schemas.microsoft.com/office/drawing/2014/main" id="{1CDD4DDD-F157-91F7-7DCB-29C4FC148A3A}"/>
              </a:ext>
            </a:extLst>
          </p:cNvPr>
          <p:cNvCxnSpPr>
            <a:cxnSpLocks/>
          </p:cNvCxnSpPr>
          <p:nvPr/>
        </p:nvCxnSpPr>
        <p:spPr>
          <a:xfrm>
            <a:off x="9462138" y="1709738"/>
            <a:ext cx="0" cy="9420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553CE49-6053-2D34-C294-3274C5D8C5F0}"/>
              </a:ext>
            </a:extLst>
          </p:cNvPr>
          <p:cNvSpPr txBox="1"/>
          <p:nvPr/>
        </p:nvSpPr>
        <p:spPr>
          <a:xfrm>
            <a:off x="282703" y="1390021"/>
            <a:ext cx="2891117" cy="4524315"/>
          </a:xfrm>
          <a:prstGeom prst="rect">
            <a:avLst/>
          </a:prstGeom>
          <a:noFill/>
        </p:spPr>
        <p:txBody>
          <a:bodyPr wrap="square">
            <a:spAutoFit/>
          </a:bodyPr>
          <a:lstStyle/>
          <a:p>
            <a:r>
              <a:rPr lang="en-US" dirty="0">
                <a:solidFill>
                  <a:srgbClr val="387FF9"/>
                </a:solidFill>
                <a:latin typeface="+mj-lt"/>
              </a:rPr>
              <a:t>Inputs: Sources of your data</a:t>
            </a:r>
          </a:p>
          <a:p>
            <a:endParaRPr lang="en-US" dirty="0">
              <a:latin typeface="+mj-lt"/>
            </a:endParaRPr>
          </a:p>
          <a:p>
            <a:pPr marL="285750" indent="-285750">
              <a:buFont typeface="Arial" panose="020B0604020202020204" pitchFamily="34" charset="0"/>
              <a:buChar char="•"/>
            </a:pPr>
            <a:r>
              <a:rPr lang="en-US" dirty="0">
                <a:latin typeface="+mj-lt"/>
              </a:rPr>
              <a:t>Stream file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System watch facility (STRWCH)</a:t>
            </a:r>
          </a:p>
          <a:p>
            <a:pPr marL="742939" lvl="1" indent="-285750">
              <a:buFont typeface="Arial" panose="020B0604020202020204" pitchFamily="34" charset="0"/>
              <a:buChar char="•"/>
            </a:pPr>
            <a:r>
              <a:rPr lang="en-US" dirty="0">
                <a:latin typeface="+mj-lt"/>
              </a:rPr>
              <a:t>MSGQ</a:t>
            </a:r>
          </a:p>
          <a:p>
            <a:pPr marL="742939" lvl="1" indent="-285750">
              <a:buFont typeface="Arial" panose="020B0604020202020204" pitchFamily="34" charset="0"/>
              <a:buChar char="•"/>
            </a:pPr>
            <a:r>
              <a:rPr lang="en-US" dirty="0">
                <a:latin typeface="+mj-lt"/>
              </a:rPr>
              <a:t>LIC logs</a:t>
            </a:r>
          </a:p>
          <a:p>
            <a:pPr marL="742939" lvl="1" indent="-285750">
              <a:buFont typeface="Arial" panose="020B0604020202020204" pitchFamily="34" charset="0"/>
              <a:buChar char="•"/>
            </a:pPr>
            <a:r>
              <a:rPr lang="en-US" dirty="0">
                <a:latin typeface="+mj-lt"/>
              </a:rPr>
              <a:t>PAL logs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System exit points</a:t>
            </a:r>
            <a:br>
              <a:rPr lang="en-US" dirty="0">
                <a:latin typeface="+mj-lt"/>
              </a:rPr>
            </a:br>
            <a:r>
              <a:rPr lang="en-US" dirty="0">
                <a:latin typeface="+mj-lt"/>
              </a:rPr>
              <a:t>(</a:t>
            </a:r>
            <a:r>
              <a:rPr lang="en-US" i="1" dirty="0">
                <a:latin typeface="+mj-lt"/>
              </a:rPr>
              <a:t>coming soon</a:t>
            </a:r>
            <a:r>
              <a:rPr lang="en-US" dirty="0">
                <a:latin typeface="+mj-lt"/>
              </a:rPr>
              <a:t>)</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Audit journals</a:t>
            </a:r>
            <a:br>
              <a:rPr lang="en-US" dirty="0">
                <a:latin typeface="+mj-lt"/>
              </a:rPr>
            </a:br>
            <a:r>
              <a:rPr lang="en-US" dirty="0">
                <a:latin typeface="+mj-lt"/>
              </a:rPr>
              <a:t>(</a:t>
            </a:r>
            <a:r>
              <a:rPr lang="en-US" i="1" dirty="0">
                <a:latin typeface="+mj-lt"/>
              </a:rPr>
              <a:t>coming soon</a:t>
            </a:r>
            <a:r>
              <a:rPr lang="en-US" dirty="0">
                <a:latin typeface="+mj-lt"/>
              </a:rPr>
              <a:t>)</a:t>
            </a:r>
          </a:p>
        </p:txBody>
      </p:sp>
      <p:cxnSp>
        <p:nvCxnSpPr>
          <p:cNvPr id="10" name="Connector: Elbow 9">
            <a:extLst>
              <a:ext uri="{FF2B5EF4-FFF2-40B4-BE49-F238E27FC236}">
                <a16:creationId xmlns:a16="http://schemas.microsoft.com/office/drawing/2014/main" id="{2F86950C-617A-21FF-7812-8A62C41FB078}"/>
              </a:ext>
            </a:extLst>
          </p:cNvPr>
          <p:cNvCxnSpPr>
            <a:cxnSpLocks/>
          </p:cNvCxnSpPr>
          <p:nvPr/>
        </p:nvCxnSpPr>
        <p:spPr>
          <a:xfrm flipV="1">
            <a:off x="3451394" y="2651760"/>
            <a:ext cx="6022806" cy="1104350"/>
          </a:xfrm>
          <a:prstGeom prst="bentConnector3">
            <a:avLst>
              <a:gd name="adj1" fmla="val 54099"/>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F9F4477C-E401-40E2-BA4B-B6D07A6B3581}"/>
              </a:ext>
            </a:extLst>
          </p:cNvPr>
          <p:cNvCxnSpPr>
            <a:cxnSpLocks/>
          </p:cNvCxnSpPr>
          <p:nvPr/>
        </p:nvCxnSpPr>
        <p:spPr>
          <a:xfrm flipV="1">
            <a:off x="3451394" y="1718181"/>
            <a:ext cx="6022806" cy="2037929"/>
          </a:xfrm>
          <a:prstGeom prst="bentConnector3">
            <a:avLst>
              <a:gd name="adj1" fmla="val -709"/>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948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606E1-6E4D-10D4-6433-36D4FE988E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4F3C8-705D-55A0-EBDC-D016C8566FA5}"/>
              </a:ext>
            </a:extLst>
          </p:cNvPr>
          <p:cNvSpPr>
            <a:spLocks noGrp="1"/>
          </p:cNvSpPr>
          <p:nvPr>
            <p:ph type="sldNum" sz="quarter" idx="10"/>
          </p:nvPr>
        </p:nvSpPr>
        <p:spPr/>
        <p:txBody>
          <a:bodyPr/>
          <a:lstStyle/>
          <a:p>
            <a:fld id="{D0BE6F14-FF48-0F4F-A8AA-2E3F25371E4A}" type="slidenum">
              <a:rPr lang="en-US" smtClean="0"/>
              <a:pPr/>
              <a:t>31</a:t>
            </a:fld>
            <a:endParaRPr lang="en-US" dirty="0"/>
          </a:p>
        </p:txBody>
      </p:sp>
      <p:sp>
        <p:nvSpPr>
          <p:cNvPr id="4" name="Title 4">
            <a:extLst>
              <a:ext uri="{FF2B5EF4-FFF2-40B4-BE49-F238E27FC236}">
                <a16:creationId xmlns:a16="http://schemas.microsoft.com/office/drawing/2014/main" id="{C165C540-2F82-3B15-F616-36295AB3A505}"/>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So practically what can Manzan monitor?</a:t>
            </a:r>
          </a:p>
        </p:txBody>
      </p:sp>
      <p:graphicFrame>
        <p:nvGraphicFramePr>
          <p:cNvPr id="7" name="Diagram 6">
            <a:extLst>
              <a:ext uri="{FF2B5EF4-FFF2-40B4-BE49-F238E27FC236}">
                <a16:creationId xmlns:a16="http://schemas.microsoft.com/office/drawing/2014/main" id="{1A4D8CD9-26AC-2895-96CB-B8F9613475A1}"/>
              </a:ext>
            </a:extLst>
          </p:cNvPr>
          <p:cNvGraphicFramePr/>
          <p:nvPr>
            <p:extLst>
              <p:ext uri="{D42A27DB-BD31-4B8C-83A1-F6EECF244321}">
                <p14:modId xmlns:p14="http://schemas.microsoft.com/office/powerpoint/2010/main" val="2813613237"/>
              </p:ext>
            </p:extLst>
          </p:nvPr>
        </p:nvGraphicFramePr>
        <p:xfrm>
          <a:off x="664087" y="1023442"/>
          <a:ext cx="10863826" cy="512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668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4DBEA-B6F1-A074-BFEF-A950FB26B5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4418B-9E51-A50A-5C30-91D40C9DFDB2}"/>
              </a:ext>
            </a:extLst>
          </p:cNvPr>
          <p:cNvSpPr>
            <a:spLocks noGrp="1"/>
          </p:cNvSpPr>
          <p:nvPr>
            <p:ph type="sldNum" sz="quarter" idx="10"/>
          </p:nvPr>
        </p:nvSpPr>
        <p:spPr/>
        <p:txBody>
          <a:bodyPr/>
          <a:lstStyle/>
          <a:p>
            <a:fld id="{D0BE6F14-FF48-0F4F-A8AA-2E3F25371E4A}" type="slidenum">
              <a:rPr lang="en-US" smtClean="0"/>
              <a:pPr/>
              <a:t>32</a:t>
            </a:fld>
            <a:endParaRPr lang="en-US" dirty="0"/>
          </a:p>
        </p:txBody>
      </p:sp>
      <p:sp>
        <p:nvSpPr>
          <p:cNvPr id="4" name="Title 4">
            <a:extLst>
              <a:ext uri="{FF2B5EF4-FFF2-40B4-BE49-F238E27FC236}">
                <a16:creationId xmlns:a16="http://schemas.microsoft.com/office/drawing/2014/main" id="{4A7D058E-57AA-493F-577E-29967C5ECB0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are destinations?</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8C3D07BF-5FA2-C83F-2F97-7B0D47F60C4E}"/>
              </a:ext>
            </a:extLst>
          </p:cNvPr>
          <p:cNvPicPr>
            <a:picLocks noGrp="1" noChangeAspect="1"/>
          </p:cNvPicPr>
          <p:nvPr>
            <p:ph idx="1"/>
          </p:nvPr>
        </p:nvPicPr>
        <p:blipFill>
          <a:blip r:embed="rId2"/>
          <a:stretch>
            <a:fillRect/>
          </a:stretch>
        </p:blipFill>
        <p:spPr>
          <a:xfrm>
            <a:off x="3266345" y="1718181"/>
            <a:ext cx="8670160" cy="4054643"/>
          </a:xfrm>
          <a:prstGeom prst="rect">
            <a:avLst/>
          </a:prstGeom>
        </p:spPr>
      </p:pic>
      <p:cxnSp>
        <p:nvCxnSpPr>
          <p:cNvPr id="14" name="Connector: Elbow 13">
            <a:extLst>
              <a:ext uri="{FF2B5EF4-FFF2-40B4-BE49-F238E27FC236}">
                <a16:creationId xmlns:a16="http://schemas.microsoft.com/office/drawing/2014/main" id="{F71B81D3-65BA-BBE5-7EC3-33B13E43B41F}"/>
              </a:ext>
            </a:extLst>
          </p:cNvPr>
          <p:cNvCxnSpPr>
            <a:cxnSpLocks/>
          </p:cNvCxnSpPr>
          <p:nvPr/>
        </p:nvCxnSpPr>
        <p:spPr>
          <a:xfrm flipV="1">
            <a:off x="6687312" y="1945811"/>
            <a:ext cx="5210366" cy="2295715"/>
          </a:xfrm>
          <a:prstGeom prst="bentConnector3">
            <a:avLst>
              <a:gd name="adj1" fmla="val 67257"/>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5CB0CD-5510-AC64-9B6A-530ED7CD147F}"/>
              </a:ext>
            </a:extLst>
          </p:cNvPr>
          <p:cNvCxnSpPr>
            <a:cxnSpLocks/>
          </p:cNvCxnSpPr>
          <p:nvPr/>
        </p:nvCxnSpPr>
        <p:spPr>
          <a:xfrm>
            <a:off x="11887200" y="1935333"/>
            <a:ext cx="0" cy="32146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1269C45-0C14-5849-3A6A-A7A9A1255E97}"/>
              </a:ext>
            </a:extLst>
          </p:cNvPr>
          <p:cNvSpPr txBox="1"/>
          <p:nvPr/>
        </p:nvSpPr>
        <p:spPr>
          <a:xfrm>
            <a:off x="294322" y="1002787"/>
            <a:ext cx="3115231" cy="5632311"/>
          </a:xfrm>
          <a:prstGeom prst="rect">
            <a:avLst/>
          </a:prstGeom>
          <a:noFill/>
        </p:spPr>
        <p:txBody>
          <a:bodyPr wrap="square">
            <a:spAutoFit/>
          </a:bodyPr>
          <a:lstStyle/>
          <a:p>
            <a:r>
              <a:rPr lang="en-US" dirty="0">
                <a:solidFill>
                  <a:srgbClr val="387FF9"/>
                </a:solidFill>
                <a:latin typeface="+mj-lt"/>
              </a:rPr>
              <a:t>Destinations: Locations to send data</a:t>
            </a:r>
          </a:p>
          <a:p>
            <a:endParaRPr lang="en-US" dirty="0">
              <a:latin typeface="+mj-lt"/>
            </a:endParaRPr>
          </a:p>
          <a:p>
            <a:pPr marL="285750" indent="-285750">
              <a:buFont typeface="Arial" panose="020B0604020202020204" pitchFamily="34" charset="0"/>
              <a:buChar char="•"/>
            </a:pPr>
            <a:r>
              <a:rPr lang="en-US" dirty="0">
                <a:latin typeface="+mj-lt"/>
              </a:rPr>
              <a:t>Built-in supported destinations:</a:t>
            </a:r>
          </a:p>
          <a:p>
            <a:pPr marL="742939" lvl="1" indent="-285750">
              <a:buFont typeface="Arial" panose="020B0604020202020204" pitchFamily="34" charset="0"/>
              <a:buChar char="•"/>
            </a:pPr>
            <a:r>
              <a:rPr lang="en-US" dirty="0">
                <a:latin typeface="+mj-lt"/>
              </a:rPr>
              <a:t>HTTP/HTTPS endpoints (REST, etc.)</a:t>
            </a:r>
          </a:p>
          <a:p>
            <a:pPr marL="742939" lvl="1" indent="-285750">
              <a:buFont typeface="Arial" panose="020B0604020202020204" pitchFamily="34" charset="0"/>
              <a:buChar char="•"/>
            </a:pPr>
            <a:r>
              <a:rPr lang="en-US" dirty="0">
                <a:latin typeface="+mj-lt"/>
              </a:rPr>
              <a:t>Email (SMTP/SMTPS)</a:t>
            </a:r>
          </a:p>
          <a:p>
            <a:pPr marL="742939" lvl="1" indent="-285750">
              <a:buFont typeface="Arial" panose="020B0604020202020204" pitchFamily="34" charset="0"/>
              <a:buChar char="•"/>
            </a:pPr>
            <a:r>
              <a:rPr lang="en-US" dirty="0">
                <a:latin typeface="+mj-lt"/>
              </a:rPr>
              <a:t>SMS (via Twilio)</a:t>
            </a:r>
          </a:p>
          <a:p>
            <a:pPr marL="742939" lvl="1" indent="-285750">
              <a:buFont typeface="Arial" panose="020B0604020202020204" pitchFamily="34" charset="0"/>
              <a:buChar char="•"/>
            </a:pPr>
            <a:r>
              <a:rPr lang="en-US" dirty="0">
                <a:latin typeface="+mj-lt"/>
              </a:rPr>
              <a:t>Slack</a:t>
            </a:r>
          </a:p>
          <a:p>
            <a:pPr marL="742939" lvl="1" indent="-285750">
              <a:buFont typeface="Arial" panose="020B0604020202020204" pitchFamily="34" charset="0"/>
              <a:buChar char="•"/>
            </a:pPr>
            <a:r>
              <a:rPr lang="en-US" dirty="0">
                <a:latin typeface="+mj-lt"/>
              </a:rPr>
              <a:t>FluentD</a:t>
            </a:r>
          </a:p>
          <a:p>
            <a:pPr marL="742939" lvl="1" indent="-285750">
              <a:buFont typeface="Arial" panose="020B0604020202020204" pitchFamily="34" charset="0"/>
              <a:buChar char="•"/>
            </a:pPr>
            <a:r>
              <a:rPr lang="en-US" dirty="0">
                <a:latin typeface="+mj-lt"/>
              </a:rPr>
              <a:t>Kafka</a:t>
            </a:r>
          </a:p>
          <a:p>
            <a:pPr marL="742939" lvl="1" indent="-285750">
              <a:buFont typeface="Arial" panose="020B0604020202020204" pitchFamily="34" charset="0"/>
              <a:buChar char="•"/>
            </a:pPr>
            <a:r>
              <a:rPr lang="en-US" dirty="0">
                <a:latin typeface="+mj-lt"/>
              </a:rPr>
              <a:t>Sentry</a:t>
            </a:r>
          </a:p>
          <a:p>
            <a:pPr marL="742939" lvl="1" indent="-285750">
              <a:buFont typeface="Arial" panose="020B0604020202020204" pitchFamily="34" charset="0"/>
              <a:buChar char="•"/>
            </a:pPr>
            <a:r>
              <a:rPr lang="en-US" dirty="0">
                <a:latin typeface="+mj-lt"/>
              </a:rPr>
              <a:t>Grafana Loki</a:t>
            </a:r>
          </a:p>
          <a:p>
            <a:pPr marL="742939" lvl="1" indent="-285750">
              <a:buFont typeface="Arial" panose="020B0604020202020204" pitchFamily="34" charset="0"/>
              <a:buChar char="•"/>
            </a:pPr>
            <a:r>
              <a:rPr lang="en-US" dirty="0">
                <a:latin typeface="+mj-lt"/>
              </a:rPr>
              <a:t>Google Pub/Sub</a:t>
            </a:r>
          </a:p>
          <a:p>
            <a:pPr marL="742939" lvl="1" indent="-285750">
              <a:buFont typeface="Arial" panose="020B0604020202020204" pitchFamily="34" charset="0"/>
              <a:buChar char="•"/>
            </a:pPr>
            <a:r>
              <a:rPr lang="en-US" dirty="0">
                <a:latin typeface="+mj-lt"/>
              </a:rPr>
              <a:t>ActiveMQ</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Custom ILE Code</a:t>
            </a:r>
          </a:p>
          <a:p>
            <a:endParaRPr lang="en-US" dirty="0">
              <a:latin typeface="+mj-lt"/>
            </a:endParaRPr>
          </a:p>
        </p:txBody>
      </p:sp>
      <p:cxnSp>
        <p:nvCxnSpPr>
          <p:cNvPr id="10" name="Connector: Elbow 9">
            <a:extLst>
              <a:ext uri="{FF2B5EF4-FFF2-40B4-BE49-F238E27FC236}">
                <a16:creationId xmlns:a16="http://schemas.microsoft.com/office/drawing/2014/main" id="{38764526-F21F-1642-826A-5AF70AC7986D}"/>
              </a:ext>
            </a:extLst>
          </p:cNvPr>
          <p:cNvCxnSpPr>
            <a:cxnSpLocks/>
          </p:cNvCxnSpPr>
          <p:nvPr/>
        </p:nvCxnSpPr>
        <p:spPr>
          <a:xfrm>
            <a:off x="6687312" y="4241526"/>
            <a:ext cx="5210366" cy="900594"/>
          </a:xfrm>
          <a:prstGeom prst="bentConnector3">
            <a:avLst>
              <a:gd name="adj1" fmla="val 220"/>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8014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D7AF6-439F-E8D0-695D-89FBFC6CF6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7967C9-6243-C796-6856-60C770FC7967}"/>
              </a:ext>
            </a:extLst>
          </p:cNvPr>
          <p:cNvSpPr>
            <a:spLocks noGrp="1"/>
          </p:cNvSpPr>
          <p:nvPr>
            <p:ph type="sldNum" sz="quarter" idx="10"/>
          </p:nvPr>
        </p:nvSpPr>
        <p:spPr/>
        <p:txBody>
          <a:bodyPr/>
          <a:lstStyle/>
          <a:p>
            <a:fld id="{D0BE6F14-FF48-0F4F-A8AA-2E3F25371E4A}" type="slidenum">
              <a:rPr lang="en-US" smtClean="0"/>
              <a:pPr/>
              <a:t>33</a:t>
            </a:fld>
            <a:endParaRPr lang="en-US" dirty="0"/>
          </a:p>
        </p:txBody>
      </p:sp>
      <p:sp>
        <p:nvSpPr>
          <p:cNvPr id="4" name="Title 4">
            <a:extLst>
              <a:ext uri="{FF2B5EF4-FFF2-40B4-BE49-F238E27FC236}">
                <a16:creationId xmlns:a16="http://schemas.microsoft.com/office/drawing/2014/main" id="{69122382-E17E-7BDA-FEC3-4F7ABCAA7A74}"/>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Can Manzan send data anywhere? </a:t>
            </a:r>
          </a:p>
        </p:txBody>
      </p:sp>
      <p:sp>
        <p:nvSpPr>
          <p:cNvPr id="6" name="Content Placeholder 5">
            <a:extLst>
              <a:ext uri="{FF2B5EF4-FFF2-40B4-BE49-F238E27FC236}">
                <a16:creationId xmlns:a16="http://schemas.microsoft.com/office/drawing/2014/main" id="{AA1751C3-0D87-8DA4-F81C-5CF0E3443F2F}"/>
              </a:ext>
            </a:extLst>
          </p:cNvPr>
          <p:cNvSpPr>
            <a:spLocks noGrp="1"/>
          </p:cNvSpPr>
          <p:nvPr>
            <p:ph idx="1"/>
          </p:nvPr>
        </p:nvSpPr>
        <p:spPr>
          <a:xfrm>
            <a:off x="308385" y="834999"/>
            <a:ext cx="5473850" cy="5233840"/>
          </a:xfrm>
        </p:spPr>
        <p:txBody>
          <a:bodyPr/>
          <a:lstStyle/>
          <a:p>
            <a:r>
              <a:rPr lang="en-CA" dirty="0">
                <a:latin typeface="+mj-lt"/>
              </a:rPr>
              <a:t>Many destinations are already working, but there are more to come</a:t>
            </a:r>
          </a:p>
          <a:p>
            <a:pPr marL="0" indent="0">
              <a:buNone/>
            </a:pPr>
            <a:endParaRPr lang="en-CA" dirty="0">
              <a:latin typeface="+mj-lt"/>
            </a:endParaRPr>
          </a:p>
          <a:p>
            <a:r>
              <a:rPr lang="en-CA" dirty="0">
                <a:latin typeface="+mj-lt"/>
              </a:rPr>
              <a:t>Track supported destinations: </a:t>
            </a:r>
            <a:r>
              <a:rPr lang="en-CA" dirty="0">
                <a:latin typeface="+mj-lt"/>
                <a:hlinkClick r:id="rId2"/>
              </a:rPr>
              <a:t>https://theprez.github.io/Manzan/#/?id=where-can-i-send-these-events</a:t>
            </a:r>
            <a:endParaRPr lang="en-CA" dirty="0">
              <a:latin typeface="+mj-lt"/>
            </a:endParaRPr>
          </a:p>
          <a:p>
            <a:endParaRPr lang="en-CA" dirty="0">
              <a:latin typeface="+mj-lt"/>
            </a:endParaRPr>
          </a:p>
          <a:p>
            <a:r>
              <a:rPr lang="en-US" dirty="0">
                <a:latin typeface="+mj-lt"/>
              </a:rPr>
              <a:t>Desired target not on the list? Please open an issue to the repository and let us know!</a:t>
            </a:r>
          </a:p>
        </p:txBody>
      </p:sp>
      <p:pic>
        <p:nvPicPr>
          <p:cNvPr id="5" name="Picture 4">
            <a:extLst>
              <a:ext uri="{FF2B5EF4-FFF2-40B4-BE49-F238E27FC236}">
                <a16:creationId xmlns:a16="http://schemas.microsoft.com/office/drawing/2014/main" id="{61CA5910-51C7-5EAC-0D08-C3AA47655372}"/>
              </a:ext>
            </a:extLst>
          </p:cNvPr>
          <p:cNvPicPr>
            <a:picLocks noChangeAspect="1"/>
          </p:cNvPicPr>
          <p:nvPr/>
        </p:nvPicPr>
        <p:blipFill>
          <a:blip r:embed="rId3"/>
          <a:stretch>
            <a:fillRect/>
          </a:stretch>
        </p:blipFill>
        <p:spPr>
          <a:xfrm>
            <a:off x="6731853" y="866375"/>
            <a:ext cx="4482994" cy="5510715"/>
          </a:xfrm>
          <a:prstGeom prst="rect">
            <a:avLst/>
          </a:prstGeom>
          <a:ln w="38100">
            <a:solidFill>
              <a:schemeClr val="tx1"/>
            </a:solidFill>
          </a:ln>
        </p:spPr>
      </p:pic>
    </p:spTree>
    <p:extLst>
      <p:ext uri="{BB962C8B-B14F-4D97-AF65-F5344CB8AC3E}">
        <p14:creationId xmlns:p14="http://schemas.microsoft.com/office/powerpoint/2010/main" val="1281916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93BC4-E3C4-8145-1C01-F280FDC62298}"/>
            </a:ext>
          </a:extLst>
        </p:cNvPr>
        <p:cNvGrpSpPr/>
        <p:nvPr/>
      </p:nvGrpSpPr>
      <p:grpSpPr>
        <a:xfrm>
          <a:off x="0" y="0"/>
          <a:ext cx="0" cy="0"/>
          <a:chOff x="0" y="0"/>
          <a:chExt cx="0" cy="0"/>
        </a:xfrm>
      </p:grpSpPr>
      <p:sp>
        <p:nvSpPr>
          <p:cNvPr id="18" name="Content Placeholder 4">
            <a:extLst>
              <a:ext uri="{FF2B5EF4-FFF2-40B4-BE49-F238E27FC236}">
                <a16:creationId xmlns:a16="http://schemas.microsoft.com/office/drawing/2014/main" id="{397BA153-0673-0C03-CE01-C940E708CA9E}"/>
              </a:ext>
            </a:extLst>
          </p:cNvPr>
          <p:cNvSpPr>
            <a:spLocks noGrp="1"/>
          </p:cNvSpPr>
          <p:nvPr>
            <p:ph idx="1"/>
          </p:nvPr>
        </p:nvSpPr>
        <p:spPr>
          <a:xfrm>
            <a:off x="401692" y="953965"/>
            <a:ext cx="5924373" cy="5664222"/>
          </a:xfrm>
        </p:spPr>
        <p:txBody>
          <a:bodyPr lIns="91440" tIns="45720" rIns="91440" bIns="45720" anchor="t">
            <a:noAutofit/>
          </a:bodyPr>
          <a:lstStyle/>
          <a:p>
            <a:pPr marL="0" indent="0">
              <a:buNone/>
            </a:pPr>
            <a:r>
              <a:rPr lang="en-US" dirty="0">
                <a:solidFill>
                  <a:srgbClr val="387FF9"/>
                </a:solidFill>
                <a:latin typeface="+mj-lt"/>
              </a:rPr>
              <a:t>Handler</a:t>
            </a:r>
          </a:p>
          <a:p>
            <a:endParaRPr lang="en-US" dirty="0">
              <a:latin typeface="+mj-lt"/>
            </a:endParaRPr>
          </a:p>
          <a:p>
            <a:r>
              <a:rPr lang="en-US" dirty="0">
                <a:latin typeface="+mj-lt"/>
              </a:rPr>
              <a:t>Start system watches based on config files (</a:t>
            </a:r>
            <a:r>
              <a:rPr lang="en-US" dirty="0">
                <a:solidFill>
                  <a:srgbClr val="1670FF"/>
                </a:solidFill>
                <a:latin typeface="+mj-lt"/>
              </a:rPr>
              <a:t>data.ini</a:t>
            </a:r>
            <a:r>
              <a:rPr lang="en-US" dirty="0">
                <a:latin typeface="+mj-lt"/>
              </a:rPr>
              <a:t>)</a:t>
            </a:r>
          </a:p>
          <a:p>
            <a:endParaRPr lang="en-US" dirty="0">
              <a:latin typeface="+mj-lt"/>
            </a:endParaRPr>
          </a:p>
          <a:p>
            <a:r>
              <a:rPr lang="en-US" dirty="0">
                <a:latin typeface="+mj-lt"/>
              </a:rPr>
              <a:t>Transform system event data into structured format</a:t>
            </a:r>
          </a:p>
          <a:p>
            <a:endParaRPr lang="en-US" dirty="0">
              <a:latin typeface="+mj-lt"/>
            </a:endParaRPr>
          </a:p>
          <a:p>
            <a:r>
              <a:rPr lang="en-US" dirty="0">
                <a:latin typeface="+mj-lt"/>
              </a:rPr>
              <a:t>Add structured data to table or send over socket</a:t>
            </a:r>
          </a:p>
          <a:p>
            <a:pPr marL="0" indent="0">
              <a:buNone/>
            </a:pPr>
            <a:endParaRPr lang="en-US" dirty="0">
              <a:latin typeface="+mj-lt"/>
            </a:endParaRPr>
          </a:p>
          <a:p>
            <a:pPr marL="0" indent="0">
              <a:buNone/>
            </a:pPr>
            <a:r>
              <a:rPr lang="en-US" dirty="0">
                <a:solidFill>
                  <a:srgbClr val="387FF9"/>
                </a:solidFill>
                <a:latin typeface="+mj-lt"/>
              </a:rPr>
              <a:t>Distributor</a:t>
            </a:r>
          </a:p>
          <a:p>
            <a:pPr marL="0" indent="0">
              <a:buNone/>
            </a:pPr>
            <a:endParaRPr lang="en-US" dirty="0">
              <a:latin typeface="+mj-lt"/>
            </a:endParaRPr>
          </a:p>
          <a:p>
            <a:r>
              <a:rPr lang="en-US" dirty="0">
                <a:latin typeface="+mj-lt"/>
              </a:rPr>
              <a:t>Fetch data off table or via socket</a:t>
            </a:r>
          </a:p>
          <a:p>
            <a:endParaRPr lang="en-US" dirty="0">
              <a:latin typeface="+mj-lt"/>
            </a:endParaRPr>
          </a:p>
          <a:p>
            <a:r>
              <a:rPr lang="en-US" dirty="0">
                <a:latin typeface="+mj-lt"/>
              </a:rPr>
              <a:t>Send data to destinations using Apache Camel based on config files (</a:t>
            </a:r>
            <a:r>
              <a:rPr lang="en-US" dirty="0">
                <a:solidFill>
                  <a:srgbClr val="1670FF"/>
                </a:solidFill>
                <a:latin typeface="+mj-lt"/>
              </a:rPr>
              <a:t>dests.ini</a:t>
            </a:r>
            <a:r>
              <a:rPr lang="en-US" dirty="0">
                <a:latin typeface="+mj-lt"/>
              </a:rPr>
              <a:t>)</a:t>
            </a:r>
          </a:p>
          <a:p>
            <a:endParaRPr lang="en-US" dirty="0">
              <a:latin typeface="+mj-lt"/>
            </a:endParaRPr>
          </a:p>
          <a:p>
            <a:endParaRPr lang="en-US" dirty="0">
              <a:latin typeface="+mj-lt"/>
            </a:endParaRPr>
          </a:p>
        </p:txBody>
      </p:sp>
      <p:sp>
        <p:nvSpPr>
          <p:cNvPr id="2" name="Slide Number Placeholder 1">
            <a:extLst>
              <a:ext uri="{FF2B5EF4-FFF2-40B4-BE49-F238E27FC236}">
                <a16:creationId xmlns:a16="http://schemas.microsoft.com/office/drawing/2014/main" id="{F157E5A5-F9ED-A5C9-1734-FA538CBE39D7}"/>
              </a:ext>
            </a:extLst>
          </p:cNvPr>
          <p:cNvSpPr>
            <a:spLocks noGrp="1"/>
          </p:cNvSpPr>
          <p:nvPr>
            <p:ph type="sldNum" sz="quarter" idx="10"/>
          </p:nvPr>
        </p:nvSpPr>
        <p:spPr/>
        <p:txBody>
          <a:bodyPr/>
          <a:lstStyle/>
          <a:p>
            <a:fld id="{D0BE6F14-FF48-0F4F-A8AA-2E3F25371E4A}" type="slidenum">
              <a:rPr lang="en-US" smtClean="0"/>
              <a:pPr/>
              <a:t>34</a:t>
            </a:fld>
            <a:endParaRPr lang="en-US" dirty="0"/>
          </a:p>
        </p:txBody>
      </p:sp>
      <p:sp>
        <p:nvSpPr>
          <p:cNvPr id="4" name="Title 4">
            <a:extLst>
              <a:ext uri="{FF2B5EF4-FFF2-40B4-BE49-F238E27FC236}">
                <a16:creationId xmlns:a16="http://schemas.microsoft.com/office/drawing/2014/main" id="{ABD13235-4B62-00D7-9CD7-058255CC9A9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Understanding the Architecture: Handler and Distributor</a:t>
            </a:r>
          </a:p>
        </p:txBody>
      </p:sp>
      <p:pic>
        <p:nvPicPr>
          <p:cNvPr id="13" name="Picture 12">
            <a:extLst>
              <a:ext uri="{FF2B5EF4-FFF2-40B4-BE49-F238E27FC236}">
                <a16:creationId xmlns:a16="http://schemas.microsoft.com/office/drawing/2014/main" id="{25F131DA-2996-896D-5F75-A26AB9F19FEA}"/>
              </a:ext>
            </a:extLst>
          </p:cNvPr>
          <p:cNvPicPr>
            <a:picLocks noChangeAspect="1"/>
          </p:cNvPicPr>
          <p:nvPr/>
        </p:nvPicPr>
        <p:blipFill>
          <a:blip r:embed="rId2"/>
          <a:stretch>
            <a:fillRect/>
          </a:stretch>
        </p:blipFill>
        <p:spPr>
          <a:xfrm>
            <a:off x="6691095" y="1314990"/>
            <a:ext cx="4685039" cy="3124638"/>
          </a:xfrm>
          <a:prstGeom prst="rect">
            <a:avLst/>
          </a:prstGeom>
          <a:ln w="38100">
            <a:solidFill>
              <a:schemeClr val="tx1"/>
            </a:solidFill>
          </a:ln>
        </p:spPr>
      </p:pic>
      <p:pic>
        <p:nvPicPr>
          <p:cNvPr id="17" name="Picture 16">
            <a:extLst>
              <a:ext uri="{FF2B5EF4-FFF2-40B4-BE49-F238E27FC236}">
                <a16:creationId xmlns:a16="http://schemas.microsoft.com/office/drawing/2014/main" id="{DD04B0F3-0B1C-6378-25FF-F04D5C96FE9E}"/>
              </a:ext>
            </a:extLst>
          </p:cNvPr>
          <p:cNvPicPr>
            <a:picLocks noChangeAspect="1"/>
          </p:cNvPicPr>
          <p:nvPr/>
        </p:nvPicPr>
        <p:blipFill>
          <a:blip r:embed="rId3"/>
          <a:stretch>
            <a:fillRect/>
          </a:stretch>
        </p:blipFill>
        <p:spPr>
          <a:xfrm>
            <a:off x="6691095" y="5152298"/>
            <a:ext cx="4685039" cy="946105"/>
          </a:xfrm>
          <a:prstGeom prst="rect">
            <a:avLst/>
          </a:prstGeom>
          <a:ln w="38100">
            <a:solidFill>
              <a:schemeClr val="tx1"/>
            </a:solidFill>
          </a:ln>
        </p:spPr>
      </p:pic>
      <p:sp>
        <p:nvSpPr>
          <p:cNvPr id="20" name="TextBox 19">
            <a:extLst>
              <a:ext uri="{FF2B5EF4-FFF2-40B4-BE49-F238E27FC236}">
                <a16:creationId xmlns:a16="http://schemas.microsoft.com/office/drawing/2014/main" id="{F09BAD74-2A56-66CD-F264-AFB68A4DD0B9}"/>
              </a:ext>
            </a:extLst>
          </p:cNvPr>
          <p:cNvSpPr txBox="1"/>
          <p:nvPr/>
        </p:nvSpPr>
        <p:spPr>
          <a:xfrm>
            <a:off x="6691094" y="919282"/>
            <a:ext cx="4685039" cy="369332"/>
          </a:xfrm>
          <a:prstGeom prst="rect">
            <a:avLst/>
          </a:prstGeom>
          <a:noFill/>
        </p:spPr>
        <p:txBody>
          <a:bodyPr wrap="square">
            <a:spAutoFit/>
          </a:bodyPr>
          <a:lstStyle/>
          <a:p>
            <a:pPr algn="ctr"/>
            <a:r>
              <a:rPr lang="en-US" dirty="0">
                <a:solidFill>
                  <a:srgbClr val="1670FF"/>
                </a:solidFill>
                <a:latin typeface="+mj-lt"/>
              </a:rPr>
              <a:t>Data From Message Queue</a:t>
            </a:r>
            <a:endParaRPr lang="en-CA" dirty="0">
              <a:solidFill>
                <a:srgbClr val="1670FF"/>
              </a:solidFill>
            </a:endParaRPr>
          </a:p>
        </p:txBody>
      </p:sp>
      <p:sp>
        <p:nvSpPr>
          <p:cNvPr id="21" name="TextBox 20">
            <a:extLst>
              <a:ext uri="{FF2B5EF4-FFF2-40B4-BE49-F238E27FC236}">
                <a16:creationId xmlns:a16="http://schemas.microsoft.com/office/drawing/2014/main" id="{342D31C2-4362-307A-A4A0-6802472EA57A}"/>
              </a:ext>
            </a:extLst>
          </p:cNvPr>
          <p:cNvSpPr txBox="1"/>
          <p:nvPr/>
        </p:nvSpPr>
        <p:spPr>
          <a:xfrm>
            <a:off x="6691095" y="4756590"/>
            <a:ext cx="4685039" cy="369332"/>
          </a:xfrm>
          <a:prstGeom prst="rect">
            <a:avLst/>
          </a:prstGeom>
          <a:noFill/>
        </p:spPr>
        <p:txBody>
          <a:bodyPr wrap="square">
            <a:spAutoFit/>
          </a:bodyPr>
          <a:lstStyle/>
          <a:p>
            <a:pPr algn="ctr"/>
            <a:r>
              <a:rPr lang="en-US" dirty="0">
                <a:solidFill>
                  <a:srgbClr val="1670FF"/>
                </a:solidFill>
                <a:latin typeface="+mj-lt"/>
              </a:rPr>
              <a:t>Data From Stream File</a:t>
            </a:r>
            <a:endParaRPr lang="en-CA" dirty="0">
              <a:solidFill>
                <a:srgbClr val="1670FF"/>
              </a:solidFill>
            </a:endParaRPr>
          </a:p>
        </p:txBody>
      </p:sp>
    </p:spTree>
    <p:extLst>
      <p:ext uri="{BB962C8B-B14F-4D97-AF65-F5344CB8AC3E}">
        <p14:creationId xmlns:p14="http://schemas.microsoft.com/office/powerpoint/2010/main" val="4144935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B8795-357E-E026-0E1E-DD9C0DA56C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6303FC-D24B-B394-2A8B-781B2770C33D}"/>
              </a:ext>
            </a:extLst>
          </p:cNvPr>
          <p:cNvSpPr>
            <a:spLocks noGrp="1"/>
          </p:cNvSpPr>
          <p:nvPr>
            <p:ph type="sldNum" sz="quarter" idx="10"/>
          </p:nvPr>
        </p:nvSpPr>
        <p:spPr/>
        <p:txBody>
          <a:bodyPr/>
          <a:lstStyle/>
          <a:p>
            <a:fld id="{D0BE6F14-FF48-0F4F-A8AA-2E3F25371E4A}" type="slidenum">
              <a:rPr lang="en-US" smtClean="0"/>
              <a:pPr/>
              <a:t>35</a:t>
            </a:fld>
            <a:endParaRPr lang="en-US" dirty="0"/>
          </a:p>
        </p:txBody>
      </p:sp>
      <p:sp>
        <p:nvSpPr>
          <p:cNvPr id="4" name="Title 4">
            <a:extLst>
              <a:ext uri="{FF2B5EF4-FFF2-40B4-BE49-F238E27FC236}">
                <a16:creationId xmlns:a16="http://schemas.microsoft.com/office/drawing/2014/main" id="{316722C6-ED6D-9EF6-32E1-ACECBC4BCA3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Configuring Inputs and Destinations</a:t>
            </a:r>
          </a:p>
        </p:txBody>
      </p:sp>
      <p:sp>
        <p:nvSpPr>
          <p:cNvPr id="9" name="TextBox 8">
            <a:extLst>
              <a:ext uri="{FF2B5EF4-FFF2-40B4-BE49-F238E27FC236}">
                <a16:creationId xmlns:a16="http://schemas.microsoft.com/office/drawing/2014/main" id="{54FD3157-F41B-1F95-8531-642B4BD134E2}"/>
              </a:ext>
            </a:extLst>
          </p:cNvPr>
          <p:cNvSpPr txBox="1"/>
          <p:nvPr/>
        </p:nvSpPr>
        <p:spPr>
          <a:xfrm>
            <a:off x="0" y="1287967"/>
            <a:ext cx="3980321" cy="369332"/>
          </a:xfrm>
          <a:prstGeom prst="rect">
            <a:avLst/>
          </a:prstGeom>
          <a:noFill/>
        </p:spPr>
        <p:txBody>
          <a:bodyPr wrap="square">
            <a:spAutoFit/>
          </a:bodyPr>
          <a:lstStyle/>
          <a:p>
            <a:pPr algn="ctr"/>
            <a:r>
              <a:rPr lang="en-CA" sz="1800" dirty="0">
                <a:solidFill>
                  <a:srgbClr val="1670FF"/>
                </a:solidFill>
                <a:latin typeface="+mj-lt"/>
              </a:rPr>
              <a:t>app.ini</a:t>
            </a:r>
            <a:endParaRPr lang="en-CA" dirty="0">
              <a:solidFill>
                <a:srgbClr val="1670FF"/>
              </a:solidFill>
            </a:endParaRPr>
          </a:p>
        </p:txBody>
      </p:sp>
      <p:sp>
        <p:nvSpPr>
          <p:cNvPr id="10" name="TextBox 9">
            <a:extLst>
              <a:ext uri="{FF2B5EF4-FFF2-40B4-BE49-F238E27FC236}">
                <a16:creationId xmlns:a16="http://schemas.microsoft.com/office/drawing/2014/main" id="{12261CBD-3D7B-0D7D-5E57-CE20A362D1EF}"/>
              </a:ext>
            </a:extLst>
          </p:cNvPr>
          <p:cNvSpPr txBox="1"/>
          <p:nvPr/>
        </p:nvSpPr>
        <p:spPr>
          <a:xfrm>
            <a:off x="8292340" y="1287967"/>
            <a:ext cx="3899659" cy="369332"/>
          </a:xfrm>
          <a:prstGeom prst="rect">
            <a:avLst/>
          </a:prstGeom>
          <a:noFill/>
        </p:spPr>
        <p:txBody>
          <a:bodyPr wrap="square">
            <a:spAutoFit/>
          </a:bodyPr>
          <a:lstStyle/>
          <a:p>
            <a:pPr algn="ctr"/>
            <a:r>
              <a:rPr lang="en-CA" sz="1800" dirty="0">
                <a:solidFill>
                  <a:srgbClr val="1670FF"/>
                </a:solidFill>
                <a:latin typeface="+mj-lt"/>
              </a:rPr>
              <a:t>dests.ini</a:t>
            </a:r>
            <a:endParaRPr lang="en-CA" dirty="0">
              <a:solidFill>
                <a:srgbClr val="1670FF"/>
              </a:solidFill>
            </a:endParaRPr>
          </a:p>
        </p:txBody>
      </p:sp>
      <p:cxnSp>
        <p:nvCxnSpPr>
          <p:cNvPr id="11" name="Straight Connector 10">
            <a:extLst>
              <a:ext uri="{FF2B5EF4-FFF2-40B4-BE49-F238E27FC236}">
                <a16:creationId xmlns:a16="http://schemas.microsoft.com/office/drawing/2014/main" id="{84664945-D148-B078-7CF5-F99C7B3ED68E}"/>
              </a:ext>
            </a:extLst>
          </p:cNvPr>
          <p:cNvCxnSpPr>
            <a:cxnSpLocks/>
          </p:cNvCxnSpPr>
          <p:nvPr/>
        </p:nvCxnSpPr>
        <p:spPr>
          <a:xfrm>
            <a:off x="8292353" y="1321088"/>
            <a:ext cx="0" cy="5062126"/>
          </a:xfrm>
          <a:prstGeom prst="line">
            <a:avLst/>
          </a:prstGeom>
          <a:ln>
            <a:solidFill>
              <a:srgbClr val="1670FF"/>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931108-53D9-2933-37A4-BA597C74BEA9}"/>
              </a:ext>
            </a:extLst>
          </p:cNvPr>
          <p:cNvSpPr txBox="1"/>
          <p:nvPr/>
        </p:nvSpPr>
        <p:spPr>
          <a:xfrm>
            <a:off x="3980315" y="1301316"/>
            <a:ext cx="4312013" cy="369332"/>
          </a:xfrm>
          <a:prstGeom prst="rect">
            <a:avLst/>
          </a:prstGeom>
          <a:noFill/>
        </p:spPr>
        <p:txBody>
          <a:bodyPr wrap="square">
            <a:spAutoFit/>
          </a:bodyPr>
          <a:lstStyle/>
          <a:p>
            <a:pPr algn="ctr"/>
            <a:r>
              <a:rPr lang="en-CA" sz="1800" dirty="0">
                <a:solidFill>
                  <a:srgbClr val="1670FF"/>
                </a:solidFill>
                <a:latin typeface="+mj-lt"/>
              </a:rPr>
              <a:t>data.ini</a:t>
            </a:r>
            <a:endParaRPr lang="en-CA" dirty="0">
              <a:solidFill>
                <a:srgbClr val="1670FF"/>
              </a:solidFill>
            </a:endParaRPr>
          </a:p>
        </p:txBody>
      </p:sp>
      <p:sp>
        <p:nvSpPr>
          <p:cNvPr id="13" name="TextBox 12">
            <a:extLst>
              <a:ext uri="{FF2B5EF4-FFF2-40B4-BE49-F238E27FC236}">
                <a16:creationId xmlns:a16="http://schemas.microsoft.com/office/drawing/2014/main" id="{376BBB60-1273-9D1B-022F-18745773F02C}"/>
              </a:ext>
            </a:extLst>
          </p:cNvPr>
          <p:cNvSpPr txBox="1"/>
          <p:nvPr/>
        </p:nvSpPr>
        <p:spPr>
          <a:xfrm>
            <a:off x="0" y="741470"/>
            <a:ext cx="12192000" cy="369332"/>
          </a:xfrm>
          <a:prstGeom prst="rect">
            <a:avLst/>
          </a:prstGeom>
          <a:noFill/>
        </p:spPr>
        <p:txBody>
          <a:bodyPr wrap="square">
            <a:spAutoFit/>
          </a:bodyPr>
          <a:lstStyle/>
          <a:p>
            <a:pPr algn="ctr"/>
            <a:r>
              <a:rPr lang="en-CA" sz="1800" dirty="0">
                <a:latin typeface="+mj-lt"/>
              </a:rPr>
              <a:t>Configuration files are stored in </a:t>
            </a:r>
            <a:r>
              <a:rPr lang="en-CA" sz="1800" dirty="0">
                <a:solidFill>
                  <a:srgbClr val="387FF9"/>
                </a:solidFill>
                <a:latin typeface="+mj-lt"/>
              </a:rPr>
              <a:t>/QOpenSys/etc/manzan</a:t>
            </a:r>
            <a:endParaRPr lang="en-CA" dirty="0">
              <a:solidFill>
                <a:srgbClr val="387FF9"/>
              </a:solidFill>
            </a:endParaRPr>
          </a:p>
        </p:txBody>
      </p:sp>
      <p:sp>
        <p:nvSpPr>
          <p:cNvPr id="7" name="TextBox 6">
            <a:extLst>
              <a:ext uri="{FF2B5EF4-FFF2-40B4-BE49-F238E27FC236}">
                <a16:creationId xmlns:a16="http://schemas.microsoft.com/office/drawing/2014/main" id="{4510F079-FE36-D953-1825-019525F87D74}"/>
              </a:ext>
            </a:extLst>
          </p:cNvPr>
          <p:cNvSpPr txBox="1"/>
          <p:nvPr/>
        </p:nvSpPr>
        <p:spPr>
          <a:xfrm>
            <a:off x="327820" y="2103483"/>
            <a:ext cx="3324680" cy="923330"/>
          </a:xfrm>
          <a:prstGeom prst="rect">
            <a:avLst/>
          </a:prstGeom>
          <a:noFill/>
        </p:spPr>
        <p:txBody>
          <a:bodyPr wrap="square">
            <a:spAutoFit/>
          </a:bodyPr>
          <a:lstStyle/>
          <a:p>
            <a:pPr algn="ctr"/>
            <a:r>
              <a:rPr lang="en-US" dirty="0">
                <a:latin typeface="+mj-lt"/>
              </a:rPr>
              <a:t>Used for general</a:t>
            </a:r>
            <a:br>
              <a:rPr lang="en-US" dirty="0">
                <a:latin typeface="+mj-lt"/>
              </a:rPr>
            </a:br>
            <a:r>
              <a:rPr lang="en-US" dirty="0">
                <a:latin typeface="+mj-lt"/>
              </a:rPr>
              <a:t>Manzan configuration</a:t>
            </a:r>
            <a:br>
              <a:rPr lang="en-US" dirty="0">
                <a:latin typeface="+mj-lt"/>
              </a:rPr>
            </a:br>
            <a:r>
              <a:rPr lang="en-US" dirty="0">
                <a:latin typeface="+mj-lt"/>
              </a:rPr>
              <a:t>(leave the default contents)</a:t>
            </a:r>
          </a:p>
        </p:txBody>
      </p:sp>
      <p:sp>
        <p:nvSpPr>
          <p:cNvPr id="14" name="TextBox 13">
            <a:extLst>
              <a:ext uri="{FF2B5EF4-FFF2-40B4-BE49-F238E27FC236}">
                <a16:creationId xmlns:a16="http://schemas.microsoft.com/office/drawing/2014/main" id="{E2ED5376-2190-967C-1687-F4B188E3DCC1}"/>
              </a:ext>
            </a:extLst>
          </p:cNvPr>
          <p:cNvSpPr txBox="1"/>
          <p:nvPr/>
        </p:nvSpPr>
        <p:spPr>
          <a:xfrm>
            <a:off x="4473990" y="2241983"/>
            <a:ext cx="3324680" cy="646331"/>
          </a:xfrm>
          <a:prstGeom prst="rect">
            <a:avLst/>
          </a:prstGeom>
          <a:noFill/>
        </p:spPr>
        <p:txBody>
          <a:bodyPr wrap="square">
            <a:spAutoFit/>
          </a:bodyPr>
          <a:lstStyle/>
          <a:p>
            <a:pPr algn="ctr"/>
            <a:r>
              <a:rPr lang="en-US" dirty="0">
                <a:latin typeface="+mj-lt"/>
              </a:rPr>
              <a:t>Used for configuring</a:t>
            </a:r>
            <a:br>
              <a:rPr lang="en-US" dirty="0">
                <a:latin typeface="+mj-lt"/>
              </a:rPr>
            </a:br>
            <a:r>
              <a:rPr lang="en-US" dirty="0">
                <a:latin typeface="+mj-lt"/>
              </a:rPr>
              <a:t>different inputs</a:t>
            </a:r>
          </a:p>
        </p:txBody>
      </p:sp>
      <p:sp>
        <p:nvSpPr>
          <p:cNvPr id="15" name="TextBox 14">
            <a:extLst>
              <a:ext uri="{FF2B5EF4-FFF2-40B4-BE49-F238E27FC236}">
                <a16:creationId xmlns:a16="http://schemas.microsoft.com/office/drawing/2014/main" id="{1D31D683-EFA4-3E5C-D57C-03B47390BB1B}"/>
              </a:ext>
            </a:extLst>
          </p:cNvPr>
          <p:cNvSpPr txBox="1"/>
          <p:nvPr/>
        </p:nvSpPr>
        <p:spPr>
          <a:xfrm>
            <a:off x="8579836" y="2241983"/>
            <a:ext cx="3324680" cy="646331"/>
          </a:xfrm>
          <a:prstGeom prst="rect">
            <a:avLst/>
          </a:prstGeom>
          <a:noFill/>
        </p:spPr>
        <p:txBody>
          <a:bodyPr wrap="square">
            <a:spAutoFit/>
          </a:bodyPr>
          <a:lstStyle/>
          <a:p>
            <a:pPr algn="ctr"/>
            <a:r>
              <a:rPr lang="en-US" dirty="0">
                <a:latin typeface="+mj-lt"/>
              </a:rPr>
              <a:t>Used for configuring</a:t>
            </a:r>
            <a:br>
              <a:rPr lang="en-US" dirty="0">
                <a:latin typeface="+mj-lt"/>
              </a:rPr>
            </a:br>
            <a:r>
              <a:rPr lang="en-US" dirty="0">
                <a:latin typeface="+mj-lt"/>
              </a:rPr>
              <a:t>different destinations</a:t>
            </a:r>
          </a:p>
        </p:txBody>
      </p:sp>
      <p:pic>
        <p:nvPicPr>
          <p:cNvPr id="18" name="Picture 17">
            <a:extLst>
              <a:ext uri="{FF2B5EF4-FFF2-40B4-BE49-F238E27FC236}">
                <a16:creationId xmlns:a16="http://schemas.microsoft.com/office/drawing/2014/main" id="{7F5D75C1-E2BA-1376-449C-DA0C3ED17CD6}"/>
              </a:ext>
            </a:extLst>
          </p:cNvPr>
          <p:cNvPicPr>
            <a:picLocks noChangeAspect="1"/>
          </p:cNvPicPr>
          <p:nvPr/>
        </p:nvPicPr>
        <p:blipFill>
          <a:blip r:embed="rId2"/>
          <a:stretch>
            <a:fillRect/>
          </a:stretch>
        </p:blipFill>
        <p:spPr>
          <a:xfrm>
            <a:off x="817483" y="4274994"/>
            <a:ext cx="2345354" cy="1218070"/>
          </a:xfrm>
          <a:prstGeom prst="rect">
            <a:avLst/>
          </a:prstGeom>
          <a:ln w="38100">
            <a:solidFill>
              <a:schemeClr val="tx1"/>
            </a:solidFill>
          </a:ln>
        </p:spPr>
      </p:pic>
      <p:pic>
        <p:nvPicPr>
          <p:cNvPr id="21" name="Picture 20">
            <a:extLst>
              <a:ext uri="{FF2B5EF4-FFF2-40B4-BE49-F238E27FC236}">
                <a16:creationId xmlns:a16="http://schemas.microsoft.com/office/drawing/2014/main" id="{2E2D3518-ECC6-28B1-76AA-2C8E44E3D3F5}"/>
              </a:ext>
            </a:extLst>
          </p:cNvPr>
          <p:cNvPicPr>
            <a:picLocks noChangeAspect="1"/>
          </p:cNvPicPr>
          <p:nvPr/>
        </p:nvPicPr>
        <p:blipFill>
          <a:blip r:embed="rId3"/>
          <a:stretch>
            <a:fillRect/>
          </a:stretch>
        </p:blipFill>
        <p:spPr>
          <a:xfrm>
            <a:off x="4368881" y="3624892"/>
            <a:ext cx="3534880" cy="2518274"/>
          </a:xfrm>
          <a:prstGeom prst="rect">
            <a:avLst/>
          </a:prstGeom>
          <a:ln w="38100">
            <a:solidFill>
              <a:schemeClr val="tx1"/>
            </a:solidFill>
          </a:ln>
        </p:spPr>
      </p:pic>
      <p:pic>
        <p:nvPicPr>
          <p:cNvPr id="23" name="Picture 22">
            <a:extLst>
              <a:ext uri="{FF2B5EF4-FFF2-40B4-BE49-F238E27FC236}">
                <a16:creationId xmlns:a16="http://schemas.microsoft.com/office/drawing/2014/main" id="{4FDA0DA3-B07E-0631-C22E-7C1E1382B941}"/>
              </a:ext>
            </a:extLst>
          </p:cNvPr>
          <p:cNvPicPr>
            <a:picLocks noChangeAspect="1"/>
          </p:cNvPicPr>
          <p:nvPr/>
        </p:nvPicPr>
        <p:blipFill>
          <a:blip r:embed="rId4"/>
          <a:stretch>
            <a:fillRect/>
          </a:stretch>
        </p:blipFill>
        <p:spPr>
          <a:xfrm>
            <a:off x="8579836" y="3920929"/>
            <a:ext cx="3355063" cy="1926201"/>
          </a:xfrm>
          <a:prstGeom prst="rect">
            <a:avLst/>
          </a:prstGeom>
          <a:ln w="38100">
            <a:solidFill>
              <a:schemeClr val="tx1"/>
            </a:solidFill>
          </a:ln>
        </p:spPr>
      </p:pic>
      <p:cxnSp>
        <p:nvCxnSpPr>
          <p:cNvPr id="26" name="Straight Connector 25">
            <a:extLst>
              <a:ext uri="{FF2B5EF4-FFF2-40B4-BE49-F238E27FC236}">
                <a16:creationId xmlns:a16="http://schemas.microsoft.com/office/drawing/2014/main" id="{B25A8B01-FA4A-A2F5-DD24-6D27CA0D3684}"/>
              </a:ext>
            </a:extLst>
          </p:cNvPr>
          <p:cNvCxnSpPr>
            <a:cxnSpLocks/>
          </p:cNvCxnSpPr>
          <p:nvPr/>
        </p:nvCxnSpPr>
        <p:spPr>
          <a:xfrm>
            <a:off x="3980290" y="1321088"/>
            <a:ext cx="0" cy="5062126"/>
          </a:xfrm>
          <a:prstGeom prst="line">
            <a:avLst/>
          </a:prstGeom>
          <a:ln>
            <a:solidFill>
              <a:srgbClr val="167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5039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189F-4BE3-B912-5296-90340DA741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BE24C9-A5C7-4AA9-F03B-06C7EA7A8746}"/>
              </a:ext>
            </a:extLst>
          </p:cNvPr>
          <p:cNvSpPr>
            <a:spLocks noGrp="1"/>
          </p:cNvSpPr>
          <p:nvPr>
            <p:ph type="sldNum" sz="quarter" idx="10"/>
          </p:nvPr>
        </p:nvSpPr>
        <p:spPr/>
        <p:txBody>
          <a:bodyPr/>
          <a:lstStyle/>
          <a:p>
            <a:fld id="{D0BE6F14-FF48-0F4F-A8AA-2E3F25371E4A}" type="slidenum">
              <a:rPr lang="en-US" smtClean="0"/>
              <a:pPr/>
              <a:t>36</a:t>
            </a:fld>
            <a:endParaRPr lang="en-US" dirty="0"/>
          </a:p>
        </p:txBody>
      </p:sp>
      <p:sp>
        <p:nvSpPr>
          <p:cNvPr id="5" name="Content Placeholder 4">
            <a:extLst>
              <a:ext uri="{FF2B5EF4-FFF2-40B4-BE49-F238E27FC236}">
                <a16:creationId xmlns:a16="http://schemas.microsoft.com/office/drawing/2014/main" id="{4022E451-7D86-34ED-35CE-72BD081EF288}"/>
              </a:ext>
            </a:extLst>
          </p:cNvPr>
          <p:cNvSpPr>
            <a:spLocks noGrp="1"/>
          </p:cNvSpPr>
          <p:nvPr>
            <p:ph idx="1"/>
          </p:nvPr>
        </p:nvSpPr>
        <p:spPr>
          <a:xfrm>
            <a:off x="468068" y="918796"/>
            <a:ext cx="10972800" cy="993091"/>
          </a:xfrm>
        </p:spPr>
        <p:txBody>
          <a:bodyPr lIns="91440" tIns="45720" rIns="91440" bIns="45720" anchor="t">
            <a:noAutofit/>
          </a:bodyPr>
          <a:lstStyle/>
          <a:p>
            <a:pPr marL="0" indent="0">
              <a:buNone/>
            </a:pPr>
            <a:r>
              <a:rPr lang="en-US" dirty="0">
                <a:solidFill>
                  <a:srgbClr val="387FF9"/>
                </a:solidFill>
                <a:latin typeface="+mj-lt"/>
              </a:rPr>
              <a:t>Stream File</a:t>
            </a:r>
          </a:p>
          <a:p>
            <a:r>
              <a:rPr lang="en-US" dirty="0">
                <a:latin typeface="+mj-lt"/>
              </a:rPr>
              <a:t>Watch application log file (</a:t>
            </a:r>
            <a:r>
              <a:rPr lang="en-US" dirty="0">
                <a:solidFill>
                  <a:srgbClr val="1670FF"/>
                </a:solidFill>
                <a:latin typeface="+mj-lt"/>
              </a:rPr>
              <a:t>test.txt</a:t>
            </a:r>
            <a:r>
              <a:rPr lang="en-US" dirty="0">
                <a:latin typeface="+mj-lt"/>
              </a:rPr>
              <a:t>) and only take action when a line written to the file contains the string “</a:t>
            </a:r>
            <a:r>
              <a:rPr lang="en-US" dirty="0">
                <a:solidFill>
                  <a:srgbClr val="1670FF"/>
                </a:solidFill>
                <a:latin typeface="+mj-lt"/>
              </a:rPr>
              <a:t>error</a:t>
            </a:r>
            <a:r>
              <a:rPr lang="en-US" dirty="0">
                <a:latin typeface="+mj-lt"/>
              </a:rPr>
              <a:t>”</a:t>
            </a:r>
          </a:p>
        </p:txBody>
      </p:sp>
      <p:sp>
        <p:nvSpPr>
          <p:cNvPr id="4" name="Title 4">
            <a:extLst>
              <a:ext uri="{FF2B5EF4-FFF2-40B4-BE49-F238E27FC236}">
                <a16:creationId xmlns:a16="http://schemas.microsoft.com/office/drawing/2014/main" id="{FF4E6FCB-3FDA-418D-99B8-C3C899B0EE46}"/>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Simple data.ini configuration</a:t>
            </a:r>
          </a:p>
        </p:txBody>
      </p:sp>
      <p:pic>
        <p:nvPicPr>
          <p:cNvPr id="3" name="Picture 2">
            <a:extLst>
              <a:ext uri="{FF2B5EF4-FFF2-40B4-BE49-F238E27FC236}">
                <a16:creationId xmlns:a16="http://schemas.microsoft.com/office/drawing/2014/main" id="{9BC47206-81FD-1B94-7DA1-893496853ADD}"/>
              </a:ext>
            </a:extLst>
          </p:cNvPr>
          <p:cNvPicPr>
            <a:picLocks noChangeAspect="1"/>
          </p:cNvPicPr>
          <p:nvPr/>
        </p:nvPicPr>
        <p:blipFill rotWithShape="1">
          <a:blip r:embed="rId2"/>
          <a:srcRect t="33531" b="40316"/>
          <a:stretch/>
        </p:blipFill>
        <p:spPr>
          <a:xfrm>
            <a:off x="468068" y="1911888"/>
            <a:ext cx="10972800" cy="172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17FC6A6-F4E5-32C9-9294-76FB7DD7A597}"/>
              </a:ext>
            </a:extLst>
          </p:cNvPr>
          <p:cNvPicPr>
            <a:picLocks noChangeAspect="1"/>
          </p:cNvPicPr>
          <p:nvPr/>
        </p:nvPicPr>
        <p:blipFill rotWithShape="1">
          <a:blip r:embed="rId2"/>
          <a:srcRect t="4906" b="73861"/>
          <a:stretch/>
        </p:blipFill>
        <p:spPr>
          <a:xfrm>
            <a:off x="468068" y="4844804"/>
            <a:ext cx="10972800" cy="1404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4">
            <a:extLst>
              <a:ext uri="{FF2B5EF4-FFF2-40B4-BE49-F238E27FC236}">
                <a16:creationId xmlns:a16="http://schemas.microsoft.com/office/drawing/2014/main" id="{086CB3B7-35E8-4E71-7B09-3B359B907EDD}"/>
              </a:ext>
            </a:extLst>
          </p:cNvPr>
          <p:cNvSpPr txBox="1">
            <a:spLocks/>
          </p:cNvSpPr>
          <p:nvPr/>
        </p:nvSpPr>
        <p:spPr>
          <a:xfrm>
            <a:off x="468068" y="4088423"/>
            <a:ext cx="10972800" cy="756381"/>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System Watch</a:t>
            </a:r>
          </a:p>
          <a:p>
            <a:pPr fontAlgn="auto"/>
            <a:r>
              <a:rPr lang="en-US" dirty="0">
                <a:latin typeface="+mj-lt"/>
              </a:rPr>
              <a:t>Manage information from watch session with id “</a:t>
            </a:r>
            <a:r>
              <a:rPr lang="en-US" dirty="0">
                <a:solidFill>
                  <a:srgbClr val="1670FF"/>
                </a:solidFill>
                <a:latin typeface="+mj-lt"/>
              </a:rPr>
              <a:t>jesse</a:t>
            </a:r>
            <a:r>
              <a:rPr lang="en-US" dirty="0">
                <a:latin typeface="+mj-lt"/>
              </a:rPr>
              <a:t>”</a:t>
            </a:r>
          </a:p>
        </p:txBody>
      </p:sp>
    </p:spTree>
    <p:extLst>
      <p:ext uri="{BB962C8B-B14F-4D97-AF65-F5344CB8AC3E}">
        <p14:creationId xmlns:p14="http://schemas.microsoft.com/office/powerpoint/2010/main" val="181428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A627A-3F76-8FD0-4743-DD6D909996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1F1FD-32A8-458B-67FC-1067B0251A04}"/>
              </a:ext>
            </a:extLst>
          </p:cNvPr>
          <p:cNvSpPr>
            <a:spLocks noGrp="1"/>
          </p:cNvSpPr>
          <p:nvPr>
            <p:ph type="sldNum" sz="quarter" idx="10"/>
          </p:nvPr>
        </p:nvSpPr>
        <p:spPr/>
        <p:txBody>
          <a:bodyPr/>
          <a:lstStyle/>
          <a:p>
            <a:fld id="{D0BE6F14-FF48-0F4F-A8AA-2E3F25371E4A}" type="slidenum">
              <a:rPr lang="en-US" smtClean="0"/>
              <a:pPr/>
              <a:t>37</a:t>
            </a:fld>
            <a:endParaRPr lang="en-US" dirty="0"/>
          </a:p>
        </p:txBody>
      </p:sp>
      <p:sp>
        <p:nvSpPr>
          <p:cNvPr id="5" name="Content Placeholder 4">
            <a:extLst>
              <a:ext uri="{FF2B5EF4-FFF2-40B4-BE49-F238E27FC236}">
                <a16:creationId xmlns:a16="http://schemas.microsoft.com/office/drawing/2014/main" id="{1A54BFC9-5186-048C-4FDE-27E47A6D7480}"/>
              </a:ext>
            </a:extLst>
          </p:cNvPr>
          <p:cNvSpPr>
            <a:spLocks noGrp="1"/>
          </p:cNvSpPr>
          <p:nvPr>
            <p:ph idx="1"/>
          </p:nvPr>
        </p:nvSpPr>
        <p:spPr>
          <a:xfrm>
            <a:off x="468068" y="1058779"/>
            <a:ext cx="10972800" cy="1857676"/>
          </a:xfrm>
        </p:spPr>
        <p:txBody>
          <a:bodyPr lIns="91440" tIns="45720" rIns="91440" bIns="45720" anchor="t">
            <a:noAutofit/>
          </a:bodyPr>
          <a:lstStyle/>
          <a:p>
            <a:pPr marL="0" indent="0">
              <a:buNone/>
            </a:pPr>
            <a:r>
              <a:rPr lang="en-US" dirty="0">
                <a:solidFill>
                  <a:srgbClr val="387FF9"/>
                </a:solidFill>
                <a:latin typeface="+mj-lt"/>
              </a:rPr>
              <a:t>System Watch</a:t>
            </a:r>
          </a:p>
          <a:p>
            <a:r>
              <a:rPr lang="en-US" dirty="0">
                <a:latin typeface="+mj-lt"/>
              </a:rPr>
              <a:t>Manage information from watch session with id “</a:t>
            </a:r>
            <a:r>
              <a:rPr lang="en-US" dirty="0">
                <a:solidFill>
                  <a:srgbClr val="1670FF"/>
                </a:solidFill>
                <a:latin typeface="+mj-lt"/>
              </a:rPr>
              <a:t>jesse</a:t>
            </a:r>
            <a:r>
              <a:rPr lang="en-US" dirty="0">
                <a:latin typeface="+mj-lt"/>
              </a:rPr>
              <a:t>” which watches all messages in the IBM i history log</a:t>
            </a:r>
          </a:p>
          <a:p>
            <a:endParaRPr lang="en-US" dirty="0">
              <a:latin typeface="+mj-lt"/>
            </a:endParaRPr>
          </a:p>
          <a:p>
            <a:r>
              <a:rPr lang="en-US" dirty="0">
                <a:latin typeface="+mj-lt"/>
              </a:rPr>
              <a:t>Format the message into a human-sensible format</a:t>
            </a:r>
          </a:p>
          <a:p>
            <a:pPr marL="0" indent="0">
              <a:buNone/>
            </a:pPr>
            <a:endParaRPr lang="en-US" dirty="0">
              <a:latin typeface="+mj-lt"/>
            </a:endParaRPr>
          </a:p>
        </p:txBody>
      </p:sp>
      <p:sp>
        <p:nvSpPr>
          <p:cNvPr id="4" name="Title 4">
            <a:extLst>
              <a:ext uri="{FF2B5EF4-FFF2-40B4-BE49-F238E27FC236}">
                <a16:creationId xmlns:a16="http://schemas.microsoft.com/office/drawing/2014/main" id="{3FE6B450-87FA-543F-656B-AC9D55A0568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Advanced data.ini configuration</a:t>
            </a:r>
          </a:p>
        </p:txBody>
      </p:sp>
      <p:pic>
        <p:nvPicPr>
          <p:cNvPr id="8" name="Picture 7">
            <a:extLst>
              <a:ext uri="{FF2B5EF4-FFF2-40B4-BE49-F238E27FC236}">
                <a16:creationId xmlns:a16="http://schemas.microsoft.com/office/drawing/2014/main" id="{8F2BC446-C24F-089F-E9ED-EA750D9EF92D}"/>
              </a:ext>
            </a:extLst>
          </p:cNvPr>
          <p:cNvPicPr>
            <a:picLocks noChangeAspect="1"/>
          </p:cNvPicPr>
          <p:nvPr/>
        </p:nvPicPr>
        <p:blipFill rotWithShape="1">
          <a:blip r:embed="rId2"/>
          <a:srcRect t="73979"/>
          <a:stretch/>
        </p:blipFill>
        <p:spPr>
          <a:xfrm>
            <a:off x="468069" y="3414521"/>
            <a:ext cx="10972800" cy="1721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38739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A79F8-BA69-48A0-2317-D4EECDFC10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B983DE-FE46-5614-5023-4DC7295E02C7}"/>
              </a:ext>
            </a:extLst>
          </p:cNvPr>
          <p:cNvSpPr>
            <a:spLocks noGrp="1"/>
          </p:cNvSpPr>
          <p:nvPr>
            <p:ph type="sldNum" sz="quarter" idx="10"/>
          </p:nvPr>
        </p:nvSpPr>
        <p:spPr/>
        <p:txBody>
          <a:bodyPr/>
          <a:lstStyle/>
          <a:p>
            <a:fld id="{D0BE6F14-FF48-0F4F-A8AA-2E3F25371E4A}" type="slidenum">
              <a:rPr lang="en-US" smtClean="0"/>
              <a:pPr/>
              <a:t>38</a:t>
            </a:fld>
            <a:endParaRPr lang="en-US" dirty="0"/>
          </a:p>
        </p:txBody>
      </p:sp>
      <p:sp>
        <p:nvSpPr>
          <p:cNvPr id="5" name="Content Placeholder 4">
            <a:extLst>
              <a:ext uri="{FF2B5EF4-FFF2-40B4-BE49-F238E27FC236}">
                <a16:creationId xmlns:a16="http://schemas.microsoft.com/office/drawing/2014/main" id="{091071F5-62C4-7E57-17D6-E35E8D4D5FDD}"/>
              </a:ext>
            </a:extLst>
          </p:cNvPr>
          <p:cNvSpPr>
            <a:spLocks noGrp="1"/>
          </p:cNvSpPr>
          <p:nvPr>
            <p:ph idx="1"/>
          </p:nvPr>
        </p:nvSpPr>
        <p:spPr>
          <a:xfrm>
            <a:off x="468064" y="914231"/>
            <a:ext cx="10944015" cy="394374"/>
          </a:xfrm>
        </p:spPr>
        <p:txBody>
          <a:bodyPr lIns="91440" tIns="45720" rIns="91440" bIns="45720" anchor="t">
            <a:noAutofit/>
          </a:bodyPr>
          <a:lstStyle/>
          <a:p>
            <a:pPr marL="0" indent="0">
              <a:buNone/>
            </a:pPr>
            <a:r>
              <a:rPr lang="en-US" dirty="0">
                <a:solidFill>
                  <a:srgbClr val="387FF9"/>
                </a:solidFill>
                <a:latin typeface="+mj-lt"/>
              </a:rPr>
              <a:t>Send to Manzan’s standard output</a:t>
            </a:r>
            <a:endParaRPr lang="en-US" dirty="0">
              <a:latin typeface="+mj-lt"/>
            </a:endParaRPr>
          </a:p>
        </p:txBody>
      </p:sp>
      <p:sp>
        <p:nvSpPr>
          <p:cNvPr id="4" name="Title 4">
            <a:extLst>
              <a:ext uri="{FF2B5EF4-FFF2-40B4-BE49-F238E27FC236}">
                <a16:creationId xmlns:a16="http://schemas.microsoft.com/office/drawing/2014/main" id="{13A5AEC1-8155-BB19-42DA-86D2D5BB4C6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Example dests.ini configuration</a:t>
            </a:r>
          </a:p>
        </p:txBody>
      </p:sp>
      <p:sp>
        <p:nvSpPr>
          <p:cNvPr id="7" name="Content Placeholder 4">
            <a:extLst>
              <a:ext uri="{FF2B5EF4-FFF2-40B4-BE49-F238E27FC236}">
                <a16:creationId xmlns:a16="http://schemas.microsoft.com/office/drawing/2014/main" id="{53705DBE-25BC-A629-CF7E-2EE1F86913B0}"/>
              </a:ext>
            </a:extLst>
          </p:cNvPr>
          <p:cNvSpPr txBox="1">
            <a:spLocks/>
          </p:cNvSpPr>
          <p:nvPr/>
        </p:nvSpPr>
        <p:spPr>
          <a:xfrm>
            <a:off x="468063" y="3045555"/>
            <a:ext cx="10944015" cy="394374"/>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an email</a:t>
            </a:r>
            <a:endParaRPr lang="en-US" dirty="0">
              <a:latin typeface="+mj-lt"/>
            </a:endParaRPr>
          </a:p>
        </p:txBody>
      </p:sp>
      <p:pic>
        <p:nvPicPr>
          <p:cNvPr id="12" name="Picture 11">
            <a:extLst>
              <a:ext uri="{FF2B5EF4-FFF2-40B4-BE49-F238E27FC236}">
                <a16:creationId xmlns:a16="http://schemas.microsoft.com/office/drawing/2014/main" id="{DCEB8B4C-13C2-D3BD-73B6-494E9F0CD9B6}"/>
              </a:ext>
            </a:extLst>
          </p:cNvPr>
          <p:cNvPicPr>
            <a:picLocks noChangeAspect="1"/>
          </p:cNvPicPr>
          <p:nvPr/>
        </p:nvPicPr>
        <p:blipFill>
          <a:blip r:embed="rId2"/>
          <a:stretch>
            <a:fillRect/>
          </a:stretch>
        </p:blipFill>
        <p:spPr>
          <a:xfrm>
            <a:off x="468064" y="1366255"/>
            <a:ext cx="10944015" cy="959067"/>
          </a:xfrm>
          <a:prstGeom prst="rect">
            <a:avLst/>
          </a:prstGeom>
          <a:ln w="38100">
            <a:solidFill>
              <a:schemeClr val="tx1"/>
            </a:solidFill>
          </a:ln>
        </p:spPr>
      </p:pic>
      <p:pic>
        <p:nvPicPr>
          <p:cNvPr id="14" name="Picture 13">
            <a:extLst>
              <a:ext uri="{FF2B5EF4-FFF2-40B4-BE49-F238E27FC236}">
                <a16:creationId xmlns:a16="http://schemas.microsoft.com/office/drawing/2014/main" id="{F3364C9C-386D-316C-2FA3-4489B67A315F}"/>
              </a:ext>
            </a:extLst>
          </p:cNvPr>
          <p:cNvPicPr>
            <a:picLocks noChangeAspect="1"/>
          </p:cNvPicPr>
          <p:nvPr/>
        </p:nvPicPr>
        <p:blipFill>
          <a:blip r:embed="rId3"/>
          <a:stretch>
            <a:fillRect/>
          </a:stretch>
        </p:blipFill>
        <p:spPr>
          <a:xfrm>
            <a:off x="468063" y="3493269"/>
            <a:ext cx="10944017" cy="2709441"/>
          </a:xfrm>
          <a:prstGeom prst="rect">
            <a:avLst/>
          </a:prstGeom>
          <a:ln w="38100">
            <a:solidFill>
              <a:schemeClr val="tx1"/>
            </a:solidFill>
          </a:ln>
        </p:spPr>
      </p:pic>
    </p:spTree>
    <p:extLst>
      <p:ext uri="{BB962C8B-B14F-4D97-AF65-F5344CB8AC3E}">
        <p14:creationId xmlns:p14="http://schemas.microsoft.com/office/powerpoint/2010/main" val="3272170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57C14-9525-FCEE-EBD3-10218C70F71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BF0BF-91A9-6851-5573-3F97F851A4E0}"/>
              </a:ext>
            </a:extLst>
          </p:cNvPr>
          <p:cNvSpPr>
            <a:spLocks noGrp="1"/>
          </p:cNvSpPr>
          <p:nvPr>
            <p:ph type="sldNum" sz="quarter" idx="10"/>
          </p:nvPr>
        </p:nvSpPr>
        <p:spPr/>
        <p:txBody>
          <a:bodyPr/>
          <a:lstStyle/>
          <a:p>
            <a:fld id="{D0BE6F14-FF48-0F4F-A8AA-2E3F25371E4A}" type="slidenum">
              <a:rPr lang="en-US" smtClean="0"/>
              <a:pPr/>
              <a:t>39</a:t>
            </a:fld>
            <a:endParaRPr lang="en-US" dirty="0"/>
          </a:p>
        </p:txBody>
      </p:sp>
      <p:sp>
        <p:nvSpPr>
          <p:cNvPr id="5" name="Content Placeholder 4">
            <a:extLst>
              <a:ext uri="{FF2B5EF4-FFF2-40B4-BE49-F238E27FC236}">
                <a16:creationId xmlns:a16="http://schemas.microsoft.com/office/drawing/2014/main" id="{E9D2A1FA-151F-7423-6ECE-C1417FAE6A6A}"/>
              </a:ext>
            </a:extLst>
          </p:cNvPr>
          <p:cNvSpPr>
            <a:spLocks noGrp="1"/>
          </p:cNvSpPr>
          <p:nvPr>
            <p:ph idx="1"/>
          </p:nvPr>
        </p:nvSpPr>
        <p:spPr>
          <a:xfrm>
            <a:off x="530111" y="789869"/>
            <a:ext cx="8613888" cy="384744"/>
          </a:xfrm>
        </p:spPr>
        <p:txBody>
          <a:bodyPr lIns="91440" tIns="45720" rIns="91440" bIns="45720" anchor="t">
            <a:noAutofit/>
          </a:bodyPr>
          <a:lstStyle/>
          <a:p>
            <a:pPr marL="0" indent="0">
              <a:buNone/>
            </a:pPr>
            <a:r>
              <a:rPr lang="en-US" dirty="0">
                <a:solidFill>
                  <a:srgbClr val="387FF9"/>
                </a:solidFill>
                <a:latin typeface="+mj-lt"/>
              </a:rPr>
              <a:t>Send message in Slack channel:</a:t>
            </a:r>
          </a:p>
        </p:txBody>
      </p:sp>
      <p:sp>
        <p:nvSpPr>
          <p:cNvPr id="4" name="Title 4">
            <a:extLst>
              <a:ext uri="{FF2B5EF4-FFF2-40B4-BE49-F238E27FC236}">
                <a16:creationId xmlns:a16="http://schemas.microsoft.com/office/drawing/2014/main" id="{163052A6-F264-ADF9-5B99-E78C22C4B3C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 dests.ini configuration</a:t>
            </a:r>
          </a:p>
        </p:txBody>
      </p:sp>
      <p:pic>
        <p:nvPicPr>
          <p:cNvPr id="9" name="Picture 8">
            <a:extLst>
              <a:ext uri="{FF2B5EF4-FFF2-40B4-BE49-F238E27FC236}">
                <a16:creationId xmlns:a16="http://schemas.microsoft.com/office/drawing/2014/main" id="{24774C80-8FED-6C2A-E6CA-7CC22EA572D9}"/>
              </a:ext>
            </a:extLst>
          </p:cNvPr>
          <p:cNvPicPr>
            <a:picLocks noChangeAspect="1"/>
          </p:cNvPicPr>
          <p:nvPr/>
        </p:nvPicPr>
        <p:blipFill>
          <a:blip r:embed="rId2"/>
          <a:stretch>
            <a:fillRect/>
          </a:stretch>
        </p:blipFill>
        <p:spPr>
          <a:xfrm>
            <a:off x="530112" y="1174613"/>
            <a:ext cx="8613887" cy="1229361"/>
          </a:xfrm>
          <a:prstGeom prst="rect">
            <a:avLst/>
          </a:prstGeom>
          <a:ln w="38100">
            <a:solidFill>
              <a:schemeClr val="tx1"/>
            </a:solidFill>
          </a:ln>
        </p:spPr>
      </p:pic>
      <p:pic>
        <p:nvPicPr>
          <p:cNvPr id="16" name="Picture 15">
            <a:extLst>
              <a:ext uri="{FF2B5EF4-FFF2-40B4-BE49-F238E27FC236}">
                <a16:creationId xmlns:a16="http://schemas.microsoft.com/office/drawing/2014/main" id="{0E8134B0-2307-E3F9-D3CD-C20B278B8571}"/>
              </a:ext>
            </a:extLst>
          </p:cNvPr>
          <p:cNvPicPr>
            <a:picLocks noChangeAspect="1"/>
          </p:cNvPicPr>
          <p:nvPr/>
        </p:nvPicPr>
        <p:blipFill>
          <a:blip r:embed="rId3"/>
          <a:stretch>
            <a:fillRect/>
          </a:stretch>
        </p:blipFill>
        <p:spPr>
          <a:xfrm>
            <a:off x="530112" y="3085267"/>
            <a:ext cx="8613888" cy="922617"/>
          </a:xfrm>
          <a:prstGeom prst="rect">
            <a:avLst/>
          </a:prstGeom>
          <a:ln w="38100">
            <a:solidFill>
              <a:schemeClr val="tx1"/>
            </a:solidFill>
          </a:ln>
        </p:spPr>
      </p:pic>
      <p:pic>
        <p:nvPicPr>
          <p:cNvPr id="18" name="Picture 17">
            <a:extLst>
              <a:ext uri="{FF2B5EF4-FFF2-40B4-BE49-F238E27FC236}">
                <a16:creationId xmlns:a16="http://schemas.microsoft.com/office/drawing/2014/main" id="{6F201E5F-088F-E1E1-DEA5-9354FB125524}"/>
              </a:ext>
            </a:extLst>
          </p:cNvPr>
          <p:cNvPicPr>
            <a:picLocks noChangeAspect="1"/>
          </p:cNvPicPr>
          <p:nvPr/>
        </p:nvPicPr>
        <p:blipFill>
          <a:blip r:embed="rId4"/>
          <a:stretch>
            <a:fillRect/>
          </a:stretch>
        </p:blipFill>
        <p:spPr>
          <a:xfrm>
            <a:off x="530111" y="4628194"/>
            <a:ext cx="8613888" cy="1823624"/>
          </a:xfrm>
          <a:prstGeom prst="rect">
            <a:avLst/>
          </a:prstGeom>
          <a:ln w="38100">
            <a:solidFill>
              <a:schemeClr val="tx1"/>
            </a:solidFill>
          </a:ln>
        </p:spPr>
      </p:pic>
      <p:sp>
        <p:nvSpPr>
          <p:cNvPr id="20" name="Content Placeholder 4">
            <a:extLst>
              <a:ext uri="{FF2B5EF4-FFF2-40B4-BE49-F238E27FC236}">
                <a16:creationId xmlns:a16="http://schemas.microsoft.com/office/drawing/2014/main" id="{1AB3071C-1E40-8A1A-8991-4F3C3F45B11C}"/>
              </a:ext>
            </a:extLst>
          </p:cNvPr>
          <p:cNvSpPr txBox="1">
            <a:spLocks/>
          </p:cNvSpPr>
          <p:nvPr/>
        </p:nvSpPr>
        <p:spPr>
          <a:xfrm>
            <a:off x="530111" y="2700523"/>
            <a:ext cx="8613888" cy="384744"/>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event to Sentry</a:t>
            </a:r>
          </a:p>
        </p:txBody>
      </p:sp>
      <p:sp>
        <p:nvSpPr>
          <p:cNvPr id="21" name="Content Placeholder 4">
            <a:extLst>
              <a:ext uri="{FF2B5EF4-FFF2-40B4-BE49-F238E27FC236}">
                <a16:creationId xmlns:a16="http://schemas.microsoft.com/office/drawing/2014/main" id="{6504B2D0-E5D3-F0D9-8A1E-4AFBC2C1EF3F}"/>
              </a:ext>
            </a:extLst>
          </p:cNvPr>
          <p:cNvSpPr txBox="1">
            <a:spLocks/>
          </p:cNvSpPr>
          <p:nvPr/>
        </p:nvSpPr>
        <p:spPr>
          <a:xfrm>
            <a:off x="530111" y="4237239"/>
            <a:ext cx="8613888" cy="384744"/>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SMS message with Twilio</a:t>
            </a:r>
          </a:p>
        </p:txBody>
      </p:sp>
    </p:spTree>
    <p:extLst>
      <p:ext uri="{BB962C8B-B14F-4D97-AF65-F5344CB8AC3E}">
        <p14:creationId xmlns:p14="http://schemas.microsoft.com/office/powerpoint/2010/main" val="4167887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61A5D-EB8F-8EB4-5356-C7AA1C71DD74}"/>
              </a:ext>
            </a:extLst>
          </p:cNvPr>
          <p:cNvSpPr>
            <a:spLocks noGrp="1"/>
          </p:cNvSpPr>
          <p:nvPr>
            <p:ph type="sldNum" sz="quarter" idx="10"/>
          </p:nvPr>
        </p:nvSpPr>
        <p:spPr/>
        <p:txBody>
          <a:bodyPr/>
          <a:lstStyle/>
          <a:p>
            <a:fld id="{D0BE6F14-FF48-0F4F-A8AA-2E3F25371E4A}" type="slidenum">
              <a:rPr lang="en-US" smtClean="0"/>
              <a:pPr/>
              <a:t>4</a:t>
            </a:fld>
            <a:endParaRPr lang="en-US" dirty="0"/>
          </a:p>
        </p:txBody>
      </p:sp>
      <p:sp>
        <p:nvSpPr>
          <p:cNvPr id="5" name="Content Placeholder 4">
            <a:extLst>
              <a:ext uri="{FF2B5EF4-FFF2-40B4-BE49-F238E27FC236}">
                <a16:creationId xmlns:a16="http://schemas.microsoft.com/office/drawing/2014/main" id="{A4C4572C-BD72-71DC-ABD4-957B43266015}"/>
              </a:ext>
            </a:extLst>
          </p:cNvPr>
          <p:cNvSpPr>
            <a:spLocks noGrp="1"/>
          </p:cNvSpPr>
          <p:nvPr>
            <p:ph idx="1"/>
          </p:nvPr>
        </p:nvSpPr>
        <p:spPr>
          <a:xfrm>
            <a:off x="401692" y="752669"/>
            <a:ext cx="5479344" cy="5774078"/>
          </a:xfrm>
        </p:spPr>
        <p:txBody>
          <a:bodyPr lIns="91440" tIns="45720" rIns="91440" bIns="45720" anchor="t">
            <a:noAutofit/>
          </a:bodyPr>
          <a:lstStyle/>
          <a:p>
            <a:pPr marL="0" indent="0">
              <a:lnSpc>
                <a:spcPct val="200000"/>
              </a:lnSpc>
              <a:buNone/>
            </a:pPr>
            <a:r>
              <a:rPr lang="en-US" dirty="0">
                <a:solidFill>
                  <a:srgbClr val="387FF9"/>
                </a:solidFill>
                <a:latin typeface="+mj-lt"/>
              </a:rPr>
              <a:t>Choose up to 3:</a:t>
            </a:r>
          </a:p>
          <a:p>
            <a:pPr>
              <a:lnSpc>
                <a:spcPct val="200000"/>
              </a:lnSpc>
              <a:buAutoNum type="arabicPeriod"/>
            </a:pPr>
            <a:r>
              <a:rPr lang="en-US" dirty="0">
                <a:latin typeface="+mj-lt"/>
              </a:rPr>
              <a:t>Dynatrace</a:t>
            </a:r>
          </a:p>
          <a:p>
            <a:pPr>
              <a:lnSpc>
                <a:spcPct val="200000"/>
              </a:lnSpc>
              <a:buAutoNum type="arabicPeriod"/>
            </a:pPr>
            <a:r>
              <a:rPr lang="en-US" dirty="0">
                <a:latin typeface="+mj-lt"/>
              </a:rPr>
              <a:t>Nagios</a:t>
            </a:r>
          </a:p>
          <a:p>
            <a:pPr>
              <a:lnSpc>
                <a:spcPct val="200000"/>
              </a:lnSpc>
              <a:buAutoNum type="arabicPeriod"/>
            </a:pPr>
            <a:r>
              <a:rPr lang="en-US" dirty="0">
                <a:latin typeface="+mj-lt"/>
              </a:rPr>
              <a:t>Instana</a:t>
            </a:r>
          </a:p>
          <a:p>
            <a:pPr>
              <a:lnSpc>
                <a:spcPct val="200000"/>
              </a:lnSpc>
              <a:buAutoNum type="arabicPeriod"/>
            </a:pPr>
            <a:r>
              <a:rPr lang="en-US" dirty="0">
                <a:latin typeface="+mj-lt"/>
              </a:rPr>
              <a:t>DataDog</a:t>
            </a:r>
          </a:p>
          <a:p>
            <a:pPr>
              <a:lnSpc>
                <a:spcPct val="200000"/>
              </a:lnSpc>
              <a:buAutoNum type="arabicPeriod"/>
            </a:pPr>
            <a:r>
              <a:rPr lang="en-US" dirty="0">
                <a:latin typeface="+mj-lt"/>
              </a:rPr>
              <a:t>Control4i</a:t>
            </a:r>
          </a:p>
          <a:p>
            <a:pPr>
              <a:lnSpc>
                <a:spcPct val="200000"/>
              </a:lnSpc>
              <a:buAutoNum type="arabicPeriod"/>
            </a:pPr>
            <a:r>
              <a:rPr lang="en-US" dirty="0">
                <a:latin typeface="+mj-lt"/>
              </a:rPr>
              <a:t>Syslog Reporting Manager (SRM)</a:t>
            </a:r>
          </a:p>
          <a:p>
            <a:pPr>
              <a:lnSpc>
                <a:spcPct val="200000"/>
              </a:lnSpc>
              <a:buAutoNum type="arabicPeriod"/>
            </a:pPr>
            <a:r>
              <a:rPr lang="en-US" dirty="0">
                <a:latin typeface="+mj-lt"/>
              </a:rPr>
              <a:t>Created your own</a:t>
            </a:r>
          </a:p>
          <a:p>
            <a:pPr>
              <a:lnSpc>
                <a:spcPct val="200000"/>
              </a:lnSpc>
              <a:buAutoNum type="arabicPeriod"/>
            </a:pPr>
            <a:r>
              <a:rPr lang="en-US" dirty="0">
                <a:latin typeface="+mj-lt"/>
              </a:rPr>
              <a:t>Other</a:t>
            </a:r>
          </a:p>
        </p:txBody>
      </p:sp>
      <p:sp>
        <p:nvSpPr>
          <p:cNvPr id="4" name="Title 4">
            <a:extLst>
              <a:ext uri="{FF2B5EF4-FFF2-40B4-BE49-F238E27FC236}">
                <a16:creationId xmlns:a16="http://schemas.microsoft.com/office/drawing/2014/main" id="{958DFB0B-FF20-251F-E6DB-24DA11248C7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tools are you using for monitoring your IBM i systems?</a:t>
            </a:r>
          </a:p>
        </p:txBody>
      </p:sp>
    </p:spTree>
    <p:extLst>
      <p:ext uri="{BB962C8B-B14F-4D97-AF65-F5344CB8AC3E}">
        <p14:creationId xmlns:p14="http://schemas.microsoft.com/office/powerpoint/2010/main" val="3448910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43398-9166-6D9E-EA4B-BE2C88A7E141}"/>
            </a:ext>
          </a:extLst>
        </p:cNvPr>
        <p:cNvGrpSpPr/>
        <p:nvPr/>
      </p:nvGrpSpPr>
      <p:grpSpPr>
        <a:xfrm>
          <a:off x="0" y="0"/>
          <a:ext cx="0" cy="0"/>
          <a:chOff x="0" y="0"/>
          <a:chExt cx="0" cy="0"/>
        </a:xfrm>
      </p:grpSpPr>
      <p:pic>
        <p:nvPicPr>
          <p:cNvPr id="7" name="Picture 6" descr="A white background with red text&#10;&#10;Description automatically generated">
            <a:extLst>
              <a:ext uri="{FF2B5EF4-FFF2-40B4-BE49-F238E27FC236}">
                <a16:creationId xmlns:a16="http://schemas.microsoft.com/office/drawing/2014/main" id="{2720C1C2-7A62-9871-4A8C-9874BD3E67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747" y="3648772"/>
            <a:ext cx="8506774" cy="2333128"/>
          </a:xfrm>
          <a:prstGeom prst="rect">
            <a:avLst/>
          </a:prstGeom>
        </p:spPr>
      </p:pic>
      <p:sp>
        <p:nvSpPr>
          <p:cNvPr id="2" name="Slide Number Placeholder 1">
            <a:extLst>
              <a:ext uri="{FF2B5EF4-FFF2-40B4-BE49-F238E27FC236}">
                <a16:creationId xmlns:a16="http://schemas.microsoft.com/office/drawing/2014/main" id="{9B851F5E-4177-6506-3F52-6181AA8D11D3}"/>
              </a:ext>
            </a:extLst>
          </p:cNvPr>
          <p:cNvSpPr>
            <a:spLocks noGrp="1"/>
          </p:cNvSpPr>
          <p:nvPr>
            <p:ph type="sldNum" sz="quarter" idx="10"/>
          </p:nvPr>
        </p:nvSpPr>
        <p:spPr/>
        <p:txBody>
          <a:bodyPr/>
          <a:lstStyle/>
          <a:p>
            <a:fld id="{D0BE6F14-FF48-0F4F-A8AA-2E3F25371E4A}" type="slidenum">
              <a:rPr lang="en-US" smtClean="0"/>
              <a:pPr/>
              <a:t>40</a:t>
            </a:fld>
            <a:endParaRPr lang="en-US" dirty="0"/>
          </a:p>
        </p:txBody>
      </p:sp>
      <p:sp>
        <p:nvSpPr>
          <p:cNvPr id="4" name="Title 4">
            <a:extLst>
              <a:ext uri="{FF2B5EF4-FFF2-40B4-BE49-F238E27FC236}">
                <a16:creationId xmlns:a16="http://schemas.microsoft.com/office/drawing/2014/main" id="{3EF02318-DD7E-C370-9E57-444516BAE5D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Let’s put it together…</a:t>
            </a:r>
          </a:p>
        </p:txBody>
      </p:sp>
      <p:sp>
        <p:nvSpPr>
          <p:cNvPr id="17" name="TextBox 16">
            <a:extLst>
              <a:ext uri="{FF2B5EF4-FFF2-40B4-BE49-F238E27FC236}">
                <a16:creationId xmlns:a16="http://schemas.microsoft.com/office/drawing/2014/main" id="{C68332AA-0E96-D865-F9FB-FB60FCE71067}"/>
              </a:ext>
            </a:extLst>
          </p:cNvPr>
          <p:cNvSpPr txBox="1"/>
          <p:nvPr/>
        </p:nvSpPr>
        <p:spPr>
          <a:xfrm>
            <a:off x="317230" y="3327140"/>
            <a:ext cx="957313" cy="369332"/>
          </a:xfrm>
          <a:prstGeom prst="rect">
            <a:avLst/>
          </a:prstGeom>
          <a:noFill/>
        </p:spPr>
        <p:txBody>
          <a:bodyPr wrap="none" rtlCol="0">
            <a:spAutoFit/>
          </a:bodyPr>
          <a:lstStyle/>
          <a:p>
            <a:r>
              <a:rPr lang="en-US" dirty="0">
                <a:solidFill>
                  <a:srgbClr val="387FF9"/>
                </a:solidFill>
                <a:latin typeface="+mj-lt"/>
              </a:rPr>
              <a:t>data.ini</a:t>
            </a:r>
          </a:p>
        </p:txBody>
      </p:sp>
      <p:grpSp>
        <p:nvGrpSpPr>
          <p:cNvPr id="18" name="Group 17">
            <a:extLst>
              <a:ext uri="{FF2B5EF4-FFF2-40B4-BE49-F238E27FC236}">
                <a16:creationId xmlns:a16="http://schemas.microsoft.com/office/drawing/2014/main" id="{D153976E-4A5F-55EB-5858-FF36CEC7EE74}"/>
              </a:ext>
            </a:extLst>
          </p:cNvPr>
          <p:cNvGrpSpPr/>
          <p:nvPr/>
        </p:nvGrpSpPr>
        <p:grpSpPr>
          <a:xfrm>
            <a:off x="5057992" y="1138351"/>
            <a:ext cx="6930809" cy="1514972"/>
            <a:chOff x="3537024" y="4441227"/>
            <a:chExt cx="6930809" cy="1514972"/>
          </a:xfrm>
        </p:grpSpPr>
        <p:pic>
          <p:nvPicPr>
            <p:cNvPr id="19" name="Picture 18">
              <a:extLst>
                <a:ext uri="{FF2B5EF4-FFF2-40B4-BE49-F238E27FC236}">
                  <a16:creationId xmlns:a16="http://schemas.microsoft.com/office/drawing/2014/main" id="{680D60AE-2C0D-44D1-147C-054CB4121B7E}"/>
                </a:ext>
              </a:extLst>
            </p:cNvPr>
            <p:cNvPicPr>
              <a:picLocks noChangeAspect="1"/>
            </p:cNvPicPr>
            <p:nvPr/>
          </p:nvPicPr>
          <p:blipFill rotWithShape="1">
            <a:blip r:embed="rId3"/>
            <a:srcRect t="83648" r="19189" b="272"/>
            <a:stretch/>
          </p:blipFill>
          <p:spPr>
            <a:xfrm>
              <a:off x="3537025" y="4855279"/>
              <a:ext cx="6930808" cy="1100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a:extLst>
                <a:ext uri="{FF2B5EF4-FFF2-40B4-BE49-F238E27FC236}">
                  <a16:creationId xmlns:a16="http://schemas.microsoft.com/office/drawing/2014/main" id="{F4B46DC4-21A4-098D-9773-B0E5ED61A7E4}"/>
                </a:ext>
              </a:extLst>
            </p:cNvPr>
            <p:cNvSpPr txBox="1"/>
            <p:nvPr/>
          </p:nvSpPr>
          <p:spPr>
            <a:xfrm>
              <a:off x="3537024" y="4441227"/>
              <a:ext cx="1061509" cy="369332"/>
            </a:xfrm>
            <a:prstGeom prst="rect">
              <a:avLst/>
            </a:prstGeom>
            <a:noFill/>
          </p:spPr>
          <p:txBody>
            <a:bodyPr wrap="none" rtlCol="0">
              <a:spAutoFit/>
            </a:bodyPr>
            <a:lstStyle/>
            <a:p>
              <a:r>
                <a:rPr lang="en-US" dirty="0">
                  <a:solidFill>
                    <a:srgbClr val="387FF9"/>
                  </a:solidFill>
                  <a:latin typeface="+mj-lt"/>
                </a:rPr>
                <a:t>dests.ini</a:t>
              </a:r>
            </a:p>
          </p:txBody>
        </p:sp>
      </p:grpSp>
      <p:sp>
        <p:nvSpPr>
          <p:cNvPr id="21" name="Arrow: Right 20">
            <a:extLst>
              <a:ext uri="{FF2B5EF4-FFF2-40B4-BE49-F238E27FC236}">
                <a16:creationId xmlns:a16="http://schemas.microsoft.com/office/drawing/2014/main" id="{E0116C96-9ADA-B307-8938-5339F25DE61A}"/>
              </a:ext>
            </a:extLst>
          </p:cNvPr>
          <p:cNvSpPr/>
          <p:nvPr/>
        </p:nvSpPr>
        <p:spPr>
          <a:xfrm rot="18279885">
            <a:off x="2240663" y="3074964"/>
            <a:ext cx="3639358" cy="367352"/>
          </a:xfrm>
          <a:prstGeom prst="rightArrow">
            <a:avLst/>
          </a:prstGeom>
          <a:solidFill>
            <a:srgbClr val="00B050"/>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2443829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1B551-3220-580C-EE6A-F7A1C9C2DD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2ECAE4-50C2-1713-626C-893D685883CB}"/>
              </a:ext>
            </a:extLst>
          </p:cNvPr>
          <p:cNvSpPr>
            <a:spLocks noGrp="1"/>
          </p:cNvSpPr>
          <p:nvPr>
            <p:ph type="sldNum" sz="quarter" idx="10"/>
          </p:nvPr>
        </p:nvSpPr>
        <p:spPr/>
        <p:txBody>
          <a:bodyPr/>
          <a:lstStyle/>
          <a:p>
            <a:fld id="{D0BE6F14-FF48-0F4F-A8AA-2E3F25371E4A}" type="slidenum">
              <a:rPr lang="en-US" smtClean="0"/>
              <a:pPr/>
              <a:t>41</a:t>
            </a:fld>
            <a:endParaRPr lang="en-US" dirty="0"/>
          </a:p>
        </p:txBody>
      </p:sp>
      <p:sp>
        <p:nvSpPr>
          <p:cNvPr id="4" name="Title 4">
            <a:extLst>
              <a:ext uri="{FF2B5EF4-FFF2-40B4-BE49-F238E27FC236}">
                <a16:creationId xmlns:a16="http://schemas.microsoft.com/office/drawing/2014/main" id="{87474D31-1C63-DD68-B42F-681C26D580D6}"/>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does it look like in Slack?</a:t>
            </a:r>
          </a:p>
        </p:txBody>
      </p:sp>
      <p:pic>
        <p:nvPicPr>
          <p:cNvPr id="3" name="Picture 2">
            <a:extLst>
              <a:ext uri="{FF2B5EF4-FFF2-40B4-BE49-F238E27FC236}">
                <a16:creationId xmlns:a16="http://schemas.microsoft.com/office/drawing/2014/main" id="{1ECC0CB3-4CB0-75F9-00F4-D5B3A7A4DADD}"/>
              </a:ext>
            </a:extLst>
          </p:cNvPr>
          <p:cNvPicPr>
            <a:picLocks noChangeAspect="1"/>
          </p:cNvPicPr>
          <p:nvPr/>
        </p:nvPicPr>
        <p:blipFill>
          <a:blip r:embed="rId2"/>
          <a:stretch>
            <a:fillRect/>
          </a:stretch>
        </p:blipFill>
        <p:spPr>
          <a:xfrm>
            <a:off x="750276" y="3116389"/>
            <a:ext cx="10691447" cy="1229518"/>
          </a:xfrm>
          <a:prstGeom prst="rect">
            <a:avLst/>
          </a:prstGeom>
          <a:noFill/>
        </p:spPr>
      </p:pic>
    </p:spTree>
    <p:extLst>
      <p:ext uri="{BB962C8B-B14F-4D97-AF65-F5344CB8AC3E}">
        <p14:creationId xmlns:p14="http://schemas.microsoft.com/office/powerpoint/2010/main" val="369234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9A2F-8262-2676-4DBA-A79A1AAA41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1541A9-575C-FF49-3267-D3E386A6BBEF}"/>
              </a:ext>
            </a:extLst>
          </p:cNvPr>
          <p:cNvSpPr>
            <a:spLocks noGrp="1"/>
          </p:cNvSpPr>
          <p:nvPr>
            <p:ph type="sldNum" sz="quarter" idx="10"/>
          </p:nvPr>
        </p:nvSpPr>
        <p:spPr/>
        <p:txBody>
          <a:bodyPr/>
          <a:lstStyle/>
          <a:p>
            <a:fld id="{D0BE6F14-FF48-0F4F-A8AA-2E3F25371E4A}" type="slidenum">
              <a:rPr lang="en-US" smtClean="0"/>
              <a:pPr/>
              <a:t>42</a:t>
            </a:fld>
            <a:endParaRPr lang="en-US" dirty="0"/>
          </a:p>
        </p:txBody>
      </p:sp>
      <p:sp>
        <p:nvSpPr>
          <p:cNvPr id="4" name="Title 4">
            <a:extLst>
              <a:ext uri="{FF2B5EF4-FFF2-40B4-BE49-F238E27FC236}">
                <a16:creationId xmlns:a16="http://schemas.microsoft.com/office/drawing/2014/main" id="{E798FB63-8D9D-AFC2-3497-7B06507C8A7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examples…Sentry!</a:t>
            </a:r>
          </a:p>
        </p:txBody>
      </p:sp>
      <p:pic>
        <p:nvPicPr>
          <p:cNvPr id="1028" name="Picture 4">
            <a:extLst>
              <a:ext uri="{FF2B5EF4-FFF2-40B4-BE49-F238E27FC236}">
                <a16:creationId xmlns:a16="http://schemas.microsoft.com/office/drawing/2014/main" id="{4D7014F1-F169-43F3-4B6F-9F85CC26D0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753" y="613831"/>
            <a:ext cx="11563350" cy="637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45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6B1F8-BF4C-C802-C9F6-C2BAB837AC2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3B64AFBE-6ED0-BA5B-BFB2-EDC1DD38F6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04" y="605039"/>
            <a:ext cx="11563350" cy="63794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F03080E-A2DD-5A8A-0120-72F0444AE84A}"/>
              </a:ext>
            </a:extLst>
          </p:cNvPr>
          <p:cNvSpPr>
            <a:spLocks noGrp="1"/>
          </p:cNvSpPr>
          <p:nvPr>
            <p:ph type="sldNum" sz="quarter" idx="10"/>
          </p:nvPr>
        </p:nvSpPr>
        <p:spPr/>
        <p:txBody>
          <a:bodyPr/>
          <a:lstStyle/>
          <a:p>
            <a:fld id="{D0BE6F14-FF48-0F4F-A8AA-2E3F25371E4A}" type="slidenum">
              <a:rPr lang="en-US" smtClean="0"/>
              <a:pPr/>
              <a:t>43</a:t>
            </a:fld>
            <a:endParaRPr lang="en-US" dirty="0"/>
          </a:p>
        </p:txBody>
      </p:sp>
      <p:sp>
        <p:nvSpPr>
          <p:cNvPr id="4" name="Title 4">
            <a:extLst>
              <a:ext uri="{FF2B5EF4-FFF2-40B4-BE49-F238E27FC236}">
                <a16:creationId xmlns:a16="http://schemas.microsoft.com/office/drawing/2014/main" id="{77A628B1-B804-C082-6575-580A1EF21BA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examples…Sentry!</a:t>
            </a:r>
          </a:p>
        </p:txBody>
      </p:sp>
    </p:spTree>
    <p:extLst>
      <p:ext uri="{BB962C8B-B14F-4D97-AF65-F5344CB8AC3E}">
        <p14:creationId xmlns:p14="http://schemas.microsoft.com/office/powerpoint/2010/main" val="3888706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940EB-52B5-FBFA-772A-C0A73B03D4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FFFFBA-F24A-666D-965F-F4DB66BCF5C8}"/>
              </a:ext>
            </a:extLst>
          </p:cNvPr>
          <p:cNvSpPr>
            <a:spLocks noGrp="1"/>
          </p:cNvSpPr>
          <p:nvPr>
            <p:ph type="sldNum" sz="quarter" idx="10"/>
          </p:nvPr>
        </p:nvSpPr>
        <p:spPr/>
        <p:txBody>
          <a:bodyPr/>
          <a:lstStyle/>
          <a:p>
            <a:fld id="{D0BE6F14-FF48-0F4F-A8AA-2E3F25371E4A}" type="slidenum">
              <a:rPr lang="en-US" smtClean="0"/>
              <a:pPr/>
              <a:t>44</a:t>
            </a:fld>
            <a:endParaRPr lang="en-US" dirty="0"/>
          </a:p>
        </p:txBody>
      </p:sp>
      <p:sp>
        <p:nvSpPr>
          <p:cNvPr id="4" name="Title 4">
            <a:extLst>
              <a:ext uri="{FF2B5EF4-FFF2-40B4-BE49-F238E27FC236}">
                <a16:creationId xmlns:a16="http://schemas.microsoft.com/office/drawing/2014/main" id="{E8F5B57D-AF54-26FA-1448-6B638934F71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examples…Google Pub/Sub!</a:t>
            </a:r>
          </a:p>
        </p:txBody>
      </p:sp>
      <p:sp>
        <p:nvSpPr>
          <p:cNvPr id="6" name="Rectangle: Rounded Corners 5">
            <a:extLst>
              <a:ext uri="{FF2B5EF4-FFF2-40B4-BE49-F238E27FC236}">
                <a16:creationId xmlns:a16="http://schemas.microsoft.com/office/drawing/2014/main" id="{C984BA2B-C3B4-F845-C16D-E87271A02873}"/>
              </a:ext>
            </a:extLst>
          </p:cNvPr>
          <p:cNvSpPr/>
          <p:nvPr/>
        </p:nvSpPr>
        <p:spPr>
          <a:xfrm>
            <a:off x="1427747" y="853011"/>
            <a:ext cx="9336505" cy="5540432"/>
          </a:xfrm>
          <a:prstGeom prst="roundRect">
            <a:avLst>
              <a:gd name="adj" fmla="val 1503"/>
            </a:avLst>
          </a:prstGeom>
          <a:blipFill>
            <a:blip r:embed="rId2"/>
            <a:stretch>
              <a:fillRect/>
            </a:stretch>
          </a:blipFill>
          <a:effectLst>
            <a:outerShdw blurRad="381000" sx="102000" sy="102000" algn="ctr" rotWithShape="0">
              <a:prstClr val="black">
                <a:alpha val="40000"/>
              </a:prstClr>
            </a:outerShdw>
          </a:effectLst>
        </p:spPr>
        <p:txBody>
          <a:bodyPr wrap="square" lIns="0" tIns="0" rIns="0" bIns="0" rtlCol="0" anchor="ctr">
            <a:noAutofit/>
          </a:bodyPr>
          <a:lstStyle/>
          <a:p>
            <a:pPr algn="ctr"/>
            <a:endParaRPr lang="en-CA" sz="1200" dirty="0">
              <a:solidFill>
                <a:srgbClr val="FFFFFF"/>
              </a:solidFill>
              <a:latin typeface="Arial"/>
              <a:cs typeface="Arial"/>
            </a:endParaRPr>
          </a:p>
        </p:txBody>
      </p:sp>
    </p:spTree>
    <p:extLst>
      <p:ext uri="{BB962C8B-B14F-4D97-AF65-F5344CB8AC3E}">
        <p14:creationId xmlns:p14="http://schemas.microsoft.com/office/powerpoint/2010/main" val="1636408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79742-6AEF-07B4-1546-EC1CD44E4D6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67D63EC-61A2-7FF2-5385-AC8B82D596BB}"/>
              </a:ext>
            </a:extLst>
          </p:cNvPr>
          <p:cNvSpPr/>
          <p:nvPr/>
        </p:nvSpPr>
        <p:spPr>
          <a:xfrm>
            <a:off x="1427747" y="853011"/>
            <a:ext cx="9336505" cy="5540432"/>
          </a:xfrm>
          <a:prstGeom prst="roundRect">
            <a:avLst>
              <a:gd name="adj" fmla="val 1503"/>
            </a:avLst>
          </a:prstGeom>
          <a:blipFill>
            <a:blip r:embed="rId2"/>
            <a:stretch>
              <a:fillRect/>
            </a:stretch>
          </a:blipFill>
          <a:effectLst>
            <a:outerShdw blurRad="381000" sx="102000" sy="102000" algn="ctr" rotWithShape="0">
              <a:prstClr val="black">
                <a:alpha val="40000"/>
              </a:prstClr>
            </a:outerShdw>
          </a:effectLst>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BD2F4272-4F57-5E56-3BFD-53C8E2BC9CD9}"/>
              </a:ext>
            </a:extLst>
          </p:cNvPr>
          <p:cNvSpPr>
            <a:spLocks noGrp="1"/>
          </p:cNvSpPr>
          <p:nvPr>
            <p:ph type="sldNum" sz="quarter" idx="10"/>
          </p:nvPr>
        </p:nvSpPr>
        <p:spPr/>
        <p:txBody>
          <a:bodyPr/>
          <a:lstStyle/>
          <a:p>
            <a:fld id="{D0BE6F14-FF48-0F4F-A8AA-2E3F25371E4A}" type="slidenum">
              <a:rPr lang="en-US" smtClean="0"/>
              <a:pPr/>
              <a:t>45</a:t>
            </a:fld>
            <a:endParaRPr lang="en-US" dirty="0"/>
          </a:p>
        </p:txBody>
      </p:sp>
      <p:sp>
        <p:nvSpPr>
          <p:cNvPr id="4" name="Title 4">
            <a:extLst>
              <a:ext uri="{FF2B5EF4-FFF2-40B4-BE49-F238E27FC236}">
                <a16:creationId xmlns:a16="http://schemas.microsoft.com/office/drawing/2014/main" id="{474A6C3E-CB48-2D88-CEF6-9F8049DAA43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examples…Grafana Loki!</a:t>
            </a:r>
          </a:p>
        </p:txBody>
      </p:sp>
    </p:spTree>
    <p:extLst>
      <p:ext uri="{BB962C8B-B14F-4D97-AF65-F5344CB8AC3E}">
        <p14:creationId xmlns:p14="http://schemas.microsoft.com/office/powerpoint/2010/main" val="62207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AFE33-1B92-48DB-32FB-C3155AB28953}"/>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9FB7432-0BE9-871D-699A-06D39942F75C}"/>
              </a:ext>
            </a:extLst>
          </p:cNvPr>
          <p:cNvSpPr/>
          <p:nvPr/>
        </p:nvSpPr>
        <p:spPr>
          <a:xfrm>
            <a:off x="1427747" y="853011"/>
            <a:ext cx="9336505" cy="5540432"/>
          </a:xfrm>
          <a:prstGeom prst="roundRect">
            <a:avLst>
              <a:gd name="adj" fmla="val 1503"/>
            </a:avLst>
          </a:prstGeom>
          <a:blipFill>
            <a:blip r:embed="rId2"/>
            <a:stretch>
              <a:fillRect/>
            </a:stretch>
          </a:blipFill>
          <a:effectLst>
            <a:outerShdw blurRad="381000" sx="102000" sy="102000" algn="ctr" rotWithShape="0">
              <a:prstClr val="black">
                <a:alpha val="40000"/>
              </a:prstClr>
            </a:outerShdw>
          </a:effectLst>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5097F396-C5E9-D866-BE01-5A951F34D23B}"/>
              </a:ext>
            </a:extLst>
          </p:cNvPr>
          <p:cNvSpPr>
            <a:spLocks noGrp="1"/>
          </p:cNvSpPr>
          <p:nvPr>
            <p:ph type="sldNum" sz="quarter" idx="10"/>
          </p:nvPr>
        </p:nvSpPr>
        <p:spPr/>
        <p:txBody>
          <a:bodyPr/>
          <a:lstStyle/>
          <a:p>
            <a:fld id="{D0BE6F14-FF48-0F4F-A8AA-2E3F25371E4A}" type="slidenum">
              <a:rPr lang="en-US" smtClean="0"/>
              <a:pPr/>
              <a:t>46</a:t>
            </a:fld>
            <a:endParaRPr lang="en-US" dirty="0"/>
          </a:p>
        </p:txBody>
      </p:sp>
      <p:sp>
        <p:nvSpPr>
          <p:cNvPr id="4" name="Title 4">
            <a:extLst>
              <a:ext uri="{FF2B5EF4-FFF2-40B4-BE49-F238E27FC236}">
                <a16:creationId xmlns:a16="http://schemas.microsoft.com/office/drawing/2014/main" id="{31F75276-5B48-1AA8-A51F-B7F028CB1427}"/>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Visualize Logs in Grafana Dashboard</a:t>
            </a:r>
          </a:p>
        </p:txBody>
      </p:sp>
    </p:spTree>
    <p:extLst>
      <p:ext uri="{BB962C8B-B14F-4D97-AF65-F5344CB8AC3E}">
        <p14:creationId xmlns:p14="http://schemas.microsoft.com/office/powerpoint/2010/main" val="3749739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4541-400B-D4EB-FC7F-5C652189BF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15F74-057E-2CCB-1CC8-1DB85167FFC0}"/>
              </a:ext>
            </a:extLst>
          </p:cNvPr>
          <p:cNvSpPr>
            <a:spLocks noGrp="1"/>
          </p:cNvSpPr>
          <p:nvPr>
            <p:ph type="sldNum" sz="quarter" idx="10"/>
          </p:nvPr>
        </p:nvSpPr>
        <p:spPr/>
        <p:txBody>
          <a:bodyPr/>
          <a:lstStyle/>
          <a:p>
            <a:fld id="{D0BE6F14-FF48-0F4F-A8AA-2E3F25371E4A}" type="slidenum">
              <a:rPr lang="en-US" smtClean="0"/>
              <a:pPr/>
              <a:t>47</a:t>
            </a:fld>
            <a:endParaRPr lang="en-US" dirty="0"/>
          </a:p>
        </p:txBody>
      </p:sp>
      <p:sp>
        <p:nvSpPr>
          <p:cNvPr id="4" name="Title 4">
            <a:extLst>
              <a:ext uri="{FF2B5EF4-FFF2-40B4-BE49-F238E27FC236}">
                <a16:creationId xmlns:a16="http://schemas.microsoft.com/office/drawing/2014/main" id="{F30E9A54-C2A2-99F3-639C-2ADAC56F2EC5}"/>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Future Enhancements to Manzan</a:t>
            </a:r>
          </a:p>
        </p:txBody>
      </p:sp>
      <p:sp>
        <p:nvSpPr>
          <p:cNvPr id="3" name="Content Placeholder 4">
            <a:extLst>
              <a:ext uri="{FF2B5EF4-FFF2-40B4-BE49-F238E27FC236}">
                <a16:creationId xmlns:a16="http://schemas.microsoft.com/office/drawing/2014/main" id="{D03F7F65-8FF2-E04D-4095-B9654F6EDA14}"/>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Trigger events based on audit journals</a:t>
            </a:r>
          </a:p>
          <a:p>
            <a:endParaRPr lang="en-US" dirty="0">
              <a:latin typeface="+mj-lt"/>
            </a:endParaRPr>
          </a:p>
          <a:p>
            <a:endParaRPr lang="en-US" dirty="0">
              <a:latin typeface="+mj-lt"/>
            </a:endParaRPr>
          </a:p>
          <a:p>
            <a:r>
              <a:rPr lang="en-US" dirty="0">
                <a:latin typeface="+mj-lt"/>
              </a:rPr>
              <a:t>System exit point processing</a:t>
            </a:r>
          </a:p>
          <a:p>
            <a:endParaRPr lang="en-US" dirty="0">
              <a:latin typeface="+mj-lt"/>
            </a:endParaRPr>
          </a:p>
          <a:p>
            <a:endParaRPr lang="en-US" dirty="0">
              <a:latin typeface="+mj-lt"/>
            </a:endParaRPr>
          </a:p>
          <a:p>
            <a:r>
              <a:rPr lang="en-US" dirty="0">
                <a:latin typeface="+mj-lt"/>
              </a:rPr>
              <a:t>Metrics exported to Prometheus, for instance:</a:t>
            </a:r>
          </a:p>
          <a:p>
            <a:pPr lvl="1"/>
            <a:r>
              <a:rPr lang="en-US" dirty="0">
                <a:latin typeface="+mj-lt"/>
              </a:rPr>
              <a:t>How many MCH exceptions have happened in production applications?</a:t>
            </a:r>
          </a:p>
          <a:p>
            <a:pPr lvl="1"/>
            <a:r>
              <a:rPr lang="en-US" dirty="0">
                <a:latin typeface="+mj-lt"/>
              </a:rPr>
              <a:t>How many severity 40+ history log entries?</a:t>
            </a:r>
          </a:p>
          <a:p>
            <a:pPr lvl="1"/>
            <a:r>
              <a:rPr lang="en-US" dirty="0">
                <a:latin typeface="+mj-lt"/>
              </a:rPr>
              <a:t>How many errors showing in web server logs?</a:t>
            </a:r>
          </a:p>
          <a:p>
            <a:pPr lvl="1"/>
            <a:r>
              <a:rPr lang="en-US" dirty="0">
                <a:latin typeface="+mj-lt"/>
              </a:rPr>
              <a:t>How many PASE VLOGs have been created?</a:t>
            </a:r>
          </a:p>
          <a:p>
            <a:endParaRPr lang="en-US" dirty="0">
              <a:latin typeface="+mj-lt"/>
            </a:endParaRPr>
          </a:p>
          <a:p>
            <a:endParaRPr lang="en-US" dirty="0">
              <a:latin typeface="+mj-lt"/>
            </a:endParaRPr>
          </a:p>
          <a:p>
            <a:r>
              <a:rPr lang="en-US" dirty="0">
                <a:latin typeface="+mj-lt"/>
              </a:rPr>
              <a:t>Ability to trigger events from Prometheus exporter, for instance:</a:t>
            </a:r>
          </a:p>
          <a:p>
            <a:pPr lvl="1"/>
            <a:r>
              <a:rPr lang="en-US" dirty="0">
                <a:latin typeface="+mj-lt"/>
              </a:rPr>
              <a:t>Memory pool usage anomalies</a:t>
            </a:r>
          </a:p>
          <a:p>
            <a:pPr lvl="1"/>
            <a:r>
              <a:rPr lang="en-US" dirty="0">
                <a:latin typeface="+mj-lt"/>
              </a:rPr>
              <a:t>Increased HTTP server traffic</a:t>
            </a:r>
          </a:p>
          <a:p>
            <a:pPr lvl="1"/>
            <a:r>
              <a:rPr lang="en-US" dirty="0">
                <a:latin typeface="+mj-lt"/>
              </a:rPr>
              <a:t>Unexpected amount of remote connections</a:t>
            </a:r>
          </a:p>
          <a:p>
            <a:pPr lvl="1"/>
            <a:r>
              <a:rPr lang="en-US" dirty="0">
                <a:latin typeface="+mj-lt"/>
              </a:rPr>
              <a:t>Operational data beyond thresholds</a:t>
            </a:r>
          </a:p>
        </p:txBody>
      </p:sp>
    </p:spTree>
    <p:extLst>
      <p:ext uri="{BB962C8B-B14F-4D97-AF65-F5344CB8AC3E}">
        <p14:creationId xmlns:p14="http://schemas.microsoft.com/office/powerpoint/2010/main" val="3865193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9BBE-3B43-CE09-3DC8-702C1C792E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A38E5BA-7BF8-1CBB-5C83-61FBE683E3DF}"/>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Manzan + AI</a:t>
            </a:r>
            <a:endParaRPr lang="en-CA" sz="4500" b="1" dirty="0">
              <a:latin typeface="+mj-lt"/>
            </a:endParaRPr>
          </a:p>
        </p:txBody>
      </p:sp>
    </p:spTree>
    <p:extLst>
      <p:ext uri="{BB962C8B-B14F-4D97-AF65-F5344CB8AC3E}">
        <p14:creationId xmlns:p14="http://schemas.microsoft.com/office/powerpoint/2010/main" val="2230946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6BDA-EE27-7315-57AF-0A955F4447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F36CA-0587-163D-EE4F-F941785A2B21}"/>
              </a:ext>
            </a:extLst>
          </p:cNvPr>
          <p:cNvSpPr>
            <a:spLocks noGrp="1"/>
          </p:cNvSpPr>
          <p:nvPr>
            <p:ph type="sldNum" sz="quarter" idx="10"/>
          </p:nvPr>
        </p:nvSpPr>
        <p:spPr/>
        <p:txBody>
          <a:bodyPr/>
          <a:lstStyle/>
          <a:p>
            <a:fld id="{D0BE6F14-FF48-0F4F-A8AA-2E3F25371E4A}" type="slidenum">
              <a:rPr lang="en-US" smtClean="0"/>
              <a:pPr/>
              <a:t>49</a:t>
            </a:fld>
            <a:endParaRPr lang="en-US" dirty="0"/>
          </a:p>
        </p:txBody>
      </p:sp>
      <p:sp>
        <p:nvSpPr>
          <p:cNvPr id="4" name="Title 4">
            <a:extLst>
              <a:ext uri="{FF2B5EF4-FFF2-40B4-BE49-F238E27FC236}">
                <a16:creationId xmlns:a16="http://schemas.microsoft.com/office/drawing/2014/main" id="{E9651338-1282-1B5A-50C9-78EB6E2E30F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AI-Based System Monitoring: </a:t>
            </a:r>
            <a:r>
              <a:rPr lang="en-US" b="1" dirty="0">
                <a:solidFill>
                  <a:srgbClr val="1670FF"/>
                </a:solidFill>
                <a:latin typeface="+mj-lt"/>
              </a:rPr>
              <a:t>Failure Prediction System</a:t>
            </a:r>
          </a:p>
        </p:txBody>
      </p:sp>
      <p:sp>
        <p:nvSpPr>
          <p:cNvPr id="10" name="Rectangle 9">
            <a:extLst>
              <a:ext uri="{FF2B5EF4-FFF2-40B4-BE49-F238E27FC236}">
                <a16:creationId xmlns:a16="http://schemas.microsoft.com/office/drawing/2014/main" id="{3259B1B6-E87B-A1BA-221D-17413A168969}"/>
              </a:ext>
            </a:extLst>
          </p:cNvPr>
          <p:cNvSpPr/>
          <p:nvPr/>
        </p:nvSpPr>
        <p:spPr>
          <a:xfrm>
            <a:off x="1737831" y="4752014"/>
            <a:ext cx="2447365" cy="1228165"/>
          </a:xfrm>
          <a:prstGeom prst="rect">
            <a:avLst/>
          </a:prstGeom>
          <a:solidFill>
            <a:schemeClr val="bg2"/>
          </a:solidFill>
        </p:spPr>
        <p:txBody>
          <a:bodyPr wrap="square" lIns="0" tIns="0" rIns="0" bIns="0" rtlCol="0" anchor="ctr">
            <a:noAutofit/>
          </a:bodyPr>
          <a:lstStyle/>
          <a:p>
            <a:pPr algn="ctr"/>
            <a:endParaRPr lang="en-CA" sz="1200" dirty="0">
              <a:solidFill>
                <a:srgbClr val="FFFFFF"/>
              </a:solidFill>
              <a:latin typeface="Arial"/>
              <a:cs typeface="Arial"/>
            </a:endParaRPr>
          </a:p>
        </p:txBody>
      </p:sp>
      <p:pic>
        <p:nvPicPr>
          <p:cNvPr id="5" name="Picture 4">
            <a:extLst>
              <a:ext uri="{FF2B5EF4-FFF2-40B4-BE49-F238E27FC236}">
                <a16:creationId xmlns:a16="http://schemas.microsoft.com/office/drawing/2014/main" id="{984480BD-895C-2272-6F9C-F6A6A7621A7A}"/>
              </a:ext>
            </a:extLst>
          </p:cNvPr>
          <p:cNvPicPr>
            <a:picLocks noChangeAspect="1"/>
          </p:cNvPicPr>
          <p:nvPr/>
        </p:nvPicPr>
        <p:blipFill>
          <a:blip r:embed="rId2"/>
          <a:stretch>
            <a:fillRect/>
          </a:stretch>
        </p:blipFill>
        <p:spPr>
          <a:xfrm>
            <a:off x="1481550" y="1035849"/>
            <a:ext cx="9228900" cy="5225252"/>
          </a:xfrm>
          <a:prstGeom prst="rect">
            <a:avLst/>
          </a:prstGeom>
        </p:spPr>
      </p:pic>
    </p:spTree>
    <p:extLst>
      <p:ext uri="{BB962C8B-B14F-4D97-AF65-F5344CB8AC3E}">
        <p14:creationId xmlns:p14="http://schemas.microsoft.com/office/powerpoint/2010/main" val="394293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1865A-FF1D-F119-9A3B-E5EA95B64D3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926F90D-815C-1AFD-5D2F-861BD50BE395}"/>
              </a:ext>
            </a:extLst>
          </p:cNvPr>
          <p:cNvSpPr/>
          <p:nvPr/>
        </p:nvSpPr>
        <p:spPr>
          <a:xfrm>
            <a:off x="6282104" y="1529862"/>
            <a:ext cx="4822581" cy="4207119"/>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EA00BC74-69D4-5DD8-4A0C-20F5637DFFA2}"/>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
        <p:nvSpPr>
          <p:cNvPr id="4" name="Title 4">
            <a:extLst>
              <a:ext uri="{FF2B5EF4-FFF2-40B4-BE49-F238E27FC236}">
                <a16:creationId xmlns:a16="http://schemas.microsoft.com/office/drawing/2014/main" id="{7C0D8320-7AC9-42BE-237D-6D902ECC11AD}"/>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Specialty is a collective disadvantage</a:t>
            </a:r>
          </a:p>
        </p:txBody>
      </p:sp>
      <p:sp>
        <p:nvSpPr>
          <p:cNvPr id="6" name="Content Placeholder 4">
            <a:extLst>
              <a:ext uri="{FF2B5EF4-FFF2-40B4-BE49-F238E27FC236}">
                <a16:creationId xmlns:a16="http://schemas.microsoft.com/office/drawing/2014/main" id="{9C0F770F-F8CD-AD0C-1197-A919683FD3AD}"/>
              </a:ext>
            </a:extLst>
          </p:cNvPr>
          <p:cNvSpPr txBox="1">
            <a:spLocks/>
          </p:cNvSpPr>
          <p:nvPr/>
        </p:nvSpPr>
        <p:spPr>
          <a:xfrm>
            <a:off x="6394384" y="1666974"/>
            <a:ext cx="4578417" cy="4026045"/>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None/>
            </a:pPr>
            <a:r>
              <a:rPr lang="en-US" dirty="0">
                <a:solidFill>
                  <a:srgbClr val="387FF9"/>
                </a:solidFill>
                <a:latin typeface="+mj-lt"/>
              </a:rPr>
              <a:t>Each solutions has their own…</a:t>
            </a:r>
          </a:p>
          <a:p>
            <a:pPr marL="0" indent="0" fontAlgn="auto">
              <a:buNone/>
            </a:pPr>
            <a:endParaRPr lang="en-US" dirty="0">
              <a:latin typeface="+mj-lt"/>
            </a:endParaRPr>
          </a:p>
          <a:p>
            <a:pPr fontAlgn="auto"/>
            <a:r>
              <a:rPr lang="en-US" dirty="0">
                <a:latin typeface="+mj-lt"/>
              </a:rPr>
              <a:t>Configuration</a:t>
            </a:r>
          </a:p>
          <a:p>
            <a:pPr fontAlgn="auto"/>
            <a:endParaRPr lang="en-US" dirty="0">
              <a:latin typeface="+mj-lt"/>
            </a:endParaRPr>
          </a:p>
          <a:p>
            <a:pPr fontAlgn="auto"/>
            <a:r>
              <a:rPr lang="en-US" dirty="0">
                <a:latin typeface="+mj-lt"/>
              </a:rPr>
              <a:t>Host installation requirements</a:t>
            </a:r>
          </a:p>
          <a:p>
            <a:pPr fontAlgn="auto"/>
            <a:endParaRPr lang="en-US" dirty="0">
              <a:latin typeface="+mj-lt"/>
            </a:endParaRPr>
          </a:p>
          <a:p>
            <a:pPr fontAlgn="auto"/>
            <a:r>
              <a:rPr lang="en-US" dirty="0">
                <a:latin typeface="+mj-lt"/>
              </a:rPr>
              <a:t>Monitoring capabilities</a:t>
            </a:r>
          </a:p>
          <a:p>
            <a:pPr lvl="1" fontAlgn="auto"/>
            <a:r>
              <a:rPr lang="en-US" dirty="0">
                <a:latin typeface="+mj-lt"/>
              </a:rPr>
              <a:t>Collect system metrics (active jobs, ASP consumption)</a:t>
            </a:r>
          </a:p>
          <a:p>
            <a:pPr lvl="1" fontAlgn="auto"/>
            <a:r>
              <a:rPr lang="en-US" dirty="0">
                <a:latin typeface="+mj-lt"/>
              </a:rPr>
              <a:t>View sub system information</a:t>
            </a:r>
          </a:p>
          <a:p>
            <a:pPr lvl="1" fontAlgn="auto"/>
            <a:r>
              <a:rPr lang="en-US" dirty="0">
                <a:latin typeface="+mj-lt"/>
              </a:rPr>
              <a:t>Identify long-running SQL</a:t>
            </a:r>
          </a:p>
          <a:p>
            <a:pPr lvl="1" fontAlgn="auto"/>
            <a:r>
              <a:rPr lang="en-US" dirty="0">
                <a:latin typeface="+mj-lt"/>
              </a:rPr>
              <a:t>View job queue</a:t>
            </a:r>
          </a:p>
          <a:p>
            <a:pPr fontAlgn="auto"/>
            <a:endParaRPr lang="en-US" dirty="0">
              <a:latin typeface="+mj-lt"/>
            </a:endParaRPr>
          </a:p>
          <a:p>
            <a:pPr marL="0" indent="0" fontAlgn="auto">
              <a:buNone/>
            </a:pPr>
            <a:r>
              <a:rPr lang="en-US" dirty="0">
                <a:solidFill>
                  <a:srgbClr val="387FF9"/>
                </a:solidFill>
                <a:latin typeface="+mj-lt"/>
              </a:rPr>
              <a:t>Can you integrate with other tools?</a:t>
            </a:r>
          </a:p>
        </p:txBody>
      </p:sp>
      <p:sp>
        <p:nvSpPr>
          <p:cNvPr id="9" name="Content Placeholder 4">
            <a:extLst>
              <a:ext uri="{FF2B5EF4-FFF2-40B4-BE49-F238E27FC236}">
                <a16:creationId xmlns:a16="http://schemas.microsoft.com/office/drawing/2014/main" id="{34A39361-033A-4420-A5EB-DF00FB0B7305}"/>
              </a:ext>
            </a:extLst>
          </p:cNvPr>
          <p:cNvSpPr txBox="1">
            <a:spLocks/>
          </p:cNvSpPr>
          <p:nvPr/>
        </p:nvSpPr>
        <p:spPr>
          <a:xfrm>
            <a:off x="401692" y="752669"/>
            <a:ext cx="5479344" cy="5774078"/>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lnSpc>
                <a:spcPct val="200000"/>
              </a:lnSpc>
              <a:buFont typeface="Arial"/>
              <a:buNone/>
            </a:pPr>
            <a:endParaRPr lang="en-US" dirty="0">
              <a:solidFill>
                <a:srgbClr val="387FF9"/>
              </a:solidFill>
              <a:latin typeface="+mj-lt"/>
            </a:endParaRPr>
          </a:p>
          <a:p>
            <a:pPr fontAlgn="auto">
              <a:lnSpc>
                <a:spcPct val="200000"/>
              </a:lnSpc>
              <a:buFont typeface="Arial"/>
              <a:buAutoNum type="arabicPeriod"/>
            </a:pPr>
            <a:r>
              <a:rPr lang="en-US" dirty="0">
                <a:latin typeface="+mj-lt"/>
              </a:rPr>
              <a:t>Dynatrace</a:t>
            </a:r>
          </a:p>
          <a:p>
            <a:pPr fontAlgn="auto">
              <a:lnSpc>
                <a:spcPct val="200000"/>
              </a:lnSpc>
              <a:buFont typeface="Arial"/>
              <a:buAutoNum type="arabicPeriod"/>
            </a:pPr>
            <a:r>
              <a:rPr lang="en-US" dirty="0">
                <a:latin typeface="+mj-lt"/>
              </a:rPr>
              <a:t>Nagios</a:t>
            </a:r>
          </a:p>
          <a:p>
            <a:pPr fontAlgn="auto">
              <a:lnSpc>
                <a:spcPct val="200000"/>
              </a:lnSpc>
              <a:buFont typeface="Arial"/>
              <a:buAutoNum type="arabicPeriod"/>
            </a:pPr>
            <a:r>
              <a:rPr lang="en-US" dirty="0">
                <a:latin typeface="+mj-lt"/>
              </a:rPr>
              <a:t>Instana</a:t>
            </a:r>
          </a:p>
          <a:p>
            <a:pPr fontAlgn="auto">
              <a:lnSpc>
                <a:spcPct val="200000"/>
              </a:lnSpc>
              <a:buFont typeface="Arial"/>
              <a:buAutoNum type="arabicPeriod"/>
            </a:pPr>
            <a:r>
              <a:rPr lang="en-US" dirty="0">
                <a:latin typeface="+mj-lt"/>
              </a:rPr>
              <a:t>DataDog</a:t>
            </a:r>
          </a:p>
          <a:p>
            <a:pPr fontAlgn="auto">
              <a:lnSpc>
                <a:spcPct val="200000"/>
              </a:lnSpc>
              <a:buFont typeface="Arial"/>
              <a:buAutoNum type="arabicPeriod"/>
            </a:pPr>
            <a:r>
              <a:rPr lang="en-US" dirty="0">
                <a:latin typeface="+mj-lt"/>
              </a:rPr>
              <a:t>Control4i</a:t>
            </a:r>
          </a:p>
          <a:p>
            <a:pPr fontAlgn="auto">
              <a:lnSpc>
                <a:spcPct val="200000"/>
              </a:lnSpc>
              <a:buFont typeface="Arial"/>
              <a:buAutoNum type="arabicPeriod"/>
            </a:pPr>
            <a:r>
              <a:rPr lang="en-US" dirty="0">
                <a:latin typeface="+mj-lt"/>
              </a:rPr>
              <a:t>Syslog Reporting Manager (SRM)</a:t>
            </a:r>
          </a:p>
          <a:p>
            <a:pPr fontAlgn="auto">
              <a:lnSpc>
                <a:spcPct val="200000"/>
              </a:lnSpc>
              <a:buFont typeface="Arial"/>
              <a:buAutoNum type="arabicPeriod"/>
            </a:pPr>
            <a:r>
              <a:rPr lang="en-US" dirty="0">
                <a:latin typeface="+mj-lt"/>
              </a:rPr>
              <a:t>Created your own</a:t>
            </a:r>
          </a:p>
          <a:p>
            <a:pPr fontAlgn="auto">
              <a:lnSpc>
                <a:spcPct val="200000"/>
              </a:lnSpc>
              <a:buFont typeface="Arial"/>
              <a:buAutoNum type="arabicPeriod"/>
            </a:pPr>
            <a:r>
              <a:rPr lang="en-US" dirty="0">
                <a:latin typeface="+mj-lt"/>
              </a:rPr>
              <a:t>Other</a:t>
            </a:r>
          </a:p>
        </p:txBody>
      </p:sp>
    </p:spTree>
    <p:extLst>
      <p:ext uri="{BB962C8B-B14F-4D97-AF65-F5344CB8AC3E}">
        <p14:creationId xmlns:p14="http://schemas.microsoft.com/office/powerpoint/2010/main" val="299950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C7B1D-A98C-570E-1077-5139A0F773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42F604-7077-8AA4-A7AB-AB0E0A30A06C}"/>
              </a:ext>
            </a:extLst>
          </p:cNvPr>
          <p:cNvSpPr>
            <a:spLocks noGrp="1"/>
          </p:cNvSpPr>
          <p:nvPr>
            <p:ph type="sldNum" sz="quarter" idx="10"/>
          </p:nvPr>
        </p:nvSpPr>
        <p:spPr/>
        <p:txBody>
          <a:bodyPr/>
          <a:lstStyle/>
          <a:p>
            <a:fld id="{D0BE6F14-FF48-0F4F-A8AA-2E3F25371E4A}" type="slidenum">
              <a:rPr lang="en-US" smtClean="0"/>
              <a:pPr/>
              <a:t>50</a:t>
            </a:fld>
            <a:endParaRPr lang="en-US" dirty="0"/>
          </a:p>
        </p:txBody>
      </p:sp>
      <p:sp>
        <p:nvSpPr>
          <p:cNvPr id="4" name="Title 4">
            <a:extLst>
              <a:ext uri="{FF2B5EF4-FFF2-40B4-BE49-F238E27FC236}">
                <a16:creationId xmlns:a16="http://schemas.microsoft.com/office/drawing/2014/main" id="{F0D2A829-FF25-4DB1-4BEC-8060F038F55F}"/>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AI-Based System Monitoring: </a:t>
            </a:r>
            <a:r>
              <a:rPr lang="en-US" b="1" dirty="0">
                <a:solidFill>
                  <a:srgbClr val="387FF9"/>
                </a:solidFill>
                <a:latin typeface="+mj-lt"/>
              </a:rPr>
              <a:t>Intrusion Detection System</a:t>
            </a:r>
          </a:p>
        </p:txBody>
      </p:sp>
      <p:pic>
        <p:nvPicPr>
          <p:cNvPr id="3" name="Picture 2">
            <a:extLst>
              <a:ext uri="{FF2B5EF4-FFF2-40B4-BE49-F238E27FC236}">
                <a16:creationId xmlns:a16="http://schemas.microsoft.com/office/drawing/2014/main" id="{71C52D80-0100-2CC8-98AE-2F739ECCDA2A}"/>
              </a:ext>
            </a:extLst>
          </p:cNvPr>
          <p:cNvPicPr>
            <a:picLocks noChangeAspect="1"/>
          </p:cNvPicPr>
          <p:nvPr/>
        </p:nvPicPr>
        <p:blipFill>
          <a:blip r:embed="rId2"/>
          <a:stretch>
            <a:fillRect/>
          </a:stretch>
        </p:blipFill>
        <p:spPr>
          <a:xfrm>
            <a:off x="920567" y="1079501"/>
            <a:ext cx="10350865" cy="5171970"/>
          </a:xfrm>
          <a:prstGeom prst="rect">
            <a:avLst/>
          </a:prstGeom>
        </p:spPr>
      </p:pic>
    </p:spTree>
    <p:extLst>
      <p:ext uri="{BB962C8B-B14F-4D97-AF65-F5344CB8AC3E}">
        <p14:creationId xmlns:p14="http://schemas.microsoft.com/office/powerpoint/2010/main" val="4102711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D6FA2-AB8B-7755-590F-0D01614773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8B90C-0F9C-40D7-B934-14DE03A35192}"/>
              </a:ext>
            </a:extLst>
          </p:cNvPr>
          <p:cNvSpPr>
            <a:spLocks noGrp="1"/>
          </p:cNvSpPr>
          <p:nvPr>
            <p:ph type="sldNum" sz="quarter" idx="10"/>
          </p:nvPr>
        </p:nvSpPr>
        <p:spPr/>
        <p:txBody>
          <a:bodyPr/>
          <a:lstStyle/>
          <a:p>
            <a:fld id="{D0BE6F14-FF48-0F4F-A8AA-2E3F25371E4A}" type="slidenum">
              <a:rPr lang="en-US" smtClean="0"/>
              <a:pPr/>
              <a:t>51</a:t>
            </a:fld>
            <a:endParaRPr lang="en-US" dirty="0"/>
          </a:p>
        </p:txBody>
      </p:sp>
      <p:sp>
        <p:nvSpPr>
          <p:cNvPr id="4" name="Title 4">
            <a:extLst>
              <a:ext uri="{FF2B5EF4-FFF2-40B4-BE49-F238E27FC236}">
                <a16:creationId xmlns:a16="http://schemas.microsoft.com/office/drawing/2014/main" id="{A1DCFAE1-637F-E8B5-D379-5213C7E2FA1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sz="2600" b="1" dirty="0">
                <a:latin typeface="+mj-lt"/>
              </a:rPr>
              <a:t>AI-Based System Monitoring: </a:t>
            </a:r>
            <a:r>
              <a:rPr lang="en-US" sz="2600" b="1" dirty="0">
                <a:solidFill>
                  <a:srgbClr val="387FF9"/>
                </a:solidFill>
                <a:latin typeface="+mj-lt"/>
              </a:rPr>
              <a:t>Health and Performance Assistant</a:t>
            </a:r>
          </a:p>
        </p:txBody>
      </p:sp>
      <p:pic>
        <p:nvPicPr>
          <p:cNvPr id="7" name="Picture 6">
            <a:extLst>
              <a:ext uri="{FF2B5EF4-FFF2-40B4-BE49-F238E27FC236}">
                <a16:creationId xmlns:a16="http://schemas.microsoft.com/office/drawing/2014/main" id="{46666FB7-1F91-E016-BC68-50F29DCC8F12}"/>
              </a:ext>
            </a:extLst>
          </p:cNvPr>
          <p:cNvPicPr>
            <a:picLocks noChangeAspect="1"/>
          </p:cNvPicPr>
          <p:nvPr/>
        </p:nvPicPr>
        <p:blipFill>
          <a:blip r:embed="rId2"/>
          <a:stretch>
            <a:fillRect/>
          </a:stretch>
        </p:blipFill>
        <p:spPr>
          <a:xfrm>
            <a:off x="1489225" y="1011525"/>
            <a:ext cx="9213550" cy="5397952"/>
          </a:xfrm>
          <a:prstGeom prst="rect">
            <a:avLst/>
          </a:prstGeom>
        </p:spPr>
      </p:pic>
    </p:spTree>
    <p:extLst>
      <p:ext uri="{BB962C8B-B14F-4D97-AF65-F5344CB8AC3E}">
        <p14:creationId xmlns:p14="http://schemas.microsoft.com/office/powerpoint/2010/main" val="1304237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2BCD1-4B55-AD92-F9DB-C528F741C1B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0E3693-A89E-711D-FA9F-7D1BA027421B}"/>
              </a:ext>
            </a:extLst>
          </p:cNvPr>
          <p:cNvSpPr>
            <a:spLocks noGrp="1"/>
          </p:cNvSpPr>
          <p:nvPr>
            <p:ph type="sldNum" sz="quarter" idx="10"/>
          </p:nvPr>
        </p:nvSpPr>
        <p:spPr/>
        <p:txBody>
          <a:bodyPr/>
          <a:lstStyle/>
          <a:p>
            <a:fld id="{D0BE6F14-FF48-0F4F-A8AA-2E3F25371E4A}" type="slidenum">
              <a:rPr lang="en-US" smtClean="0"/>
              <a:pPr/>
              <a:t>52</a:t>
            </a:fld>
            <a:endParaRPr lang="en-US" dirty="0"/>
          </a:p>
        </p:txBody>
      </p:sp>
      <p:sp>
        <p:nvSpPr>
          <p:cNvPr id="4" name="Title 4">
            <a:extLst>
              <a:ext uri="{FF2B5EF4-FFF2-40B4-BE49-F238E27FC236}">
                <a16:creationId xmlns:a16="http://schemas.microsoft.com/office/drawing/2014/main" id="{1FD670D9-285E-27A8-642F-1FDF1A5EFE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Takeaways</a:t>
            </a:r>
          </a:p>
        </p:txBody>
      </p:sp>
      <p:graphicFrame>
        <p:nvGraphicFramePr>
          <p:cNvPr id="19" name="Text Placeholder 3">
            <a:extLst>
              <a:ext uri="{FF2B5EF4-FFF2-40B4-BE49-F238E27FC236}">
                <a16:creationId xmlns:a16="http://schemas.microsoft.com/office/drawing/2014/main" id="{0D4EA8CF-45C4-74DD-3B7B-7AA356A81021}"/>
              </a:ext>
            </a:extLst>
          </p:cNvPr>
          <p:cNvGraphicFramePr/>
          <p:nvPr>
            <p:extLst>
              <p:ext uri="{D42A27DB-BD31-4B8C-83A1-F6EECF244321}">
                <p14:modId xmlns:p14="http://schemas.microsoft.com/office/powerpoint/2010/main" val="3265182436"/>
              </p:ext>
            </p:extLst>
          </p:nvPr>
        </p:nvGraphicFramePr>
        <p:xfrm>
          <a:off x="402431" y="1245247"/>
          <a:ext cx="11387138" cy="4657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74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A88C-0B0A-2288-8356-AF21462224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D53845-6EC0-6D2E-091C-3159007E06A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Any Questions?</a:t>
            </a:r>
            <a:endParaRPr lang="en-CA" sz="4500" b="1" dirty="0">
              <a:latin typeface="+mj-lt"/>
            </a:endParaRPr>
          </a:p>
        </p:txBody>
      </p:sp>
    </p:spTree>
    <p:extLst>
      <p:ext uri="{BB962C8B-B14F-4D97-AF65-F5344CB8AC3E}">
        <p14:creationId xmlns:p14="http://schemas.microsoft.com/office/powerpoint/2010/main" val="834508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92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17FE06-4B30-4A49-80A1-6B11EC3AA266}"/>
              </a:ext>
            </a:extLst>
          </p:cNvPr>
          <p:cNvSpPr>
            <a:spLocks noGrp="1"/>
          </p:cNvSpPr>
          <p:nvPr>
            <p:ph type="sldNum" sz="quarter" idx="10"/>
          </p:nvPr>
        </p:nvSpPr>
        <p:spPr/>
        <p:txBody>
          <a:bodyPr/>
          <a:lstStyle/>
          <a:p>
            <a:fld id="{D0BE6F14-FF48-0F4F-A8AA-2E3F25371E4A}" type="slidenum">
              <a:rPr lang="en-US" smtClean="0"/>
              <a:pPr/>
              <a:t>55</a:t>
            </a:fld>
            <a:endParaRPr lang="en-US" dirty="0"/>
          </a:p>
        </p:txBody>
      </p:sp>
      <p:sp>
        <p:nvSpPr>
          <p:cNvPr id="4" name="Title 1">
            <a:extLst>
              <a:ext uri="{FF2B5EF4-FFF2-40B4-BE49-F238E27FC236}">
                <a16:creationId xmlns:a16="http://schemas.microsoft.com/office/drawing/2014/main" id="{1D955AAA-B111-EF14-5F92-167756D7DBA8}"/>
              </a:ext>
            </a:extLst>
          </p:cNvPr>
          <p:cNvSpPr txBox="1">
            <a:spLocks/>
          </p:cNvSpPr>
          <p:nvPr/>
        </p:nvSpPr>
        <p:spPr>
          <a:xfrm>
            <a:off x="0" y="287338"/>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br>
              <a:rPr lang="en-US" dirty="0">
                <a:latin typeface="+mj-lt"/>
              </a:rPr>
            </a:br>
            <a:br>
              <a:rPr lang="en-US" dirty="0">
                <a:latin typeface="+mj-lt"/>
              </a:rPr>
            </a:br>
            <a:r>
              <a:rPr lang="en-US" dirty="0">
                <a:latin typeface="+mj-lt"/>
              </a:rPr>
              <a:t>IBM Sites:</a:t>
            </a:r>
          </a:p>
        </p:txBody>
      </p:sp>
      <p:graphicFrame>
        <p:nvGraphicFramePr>
          <p:cNvPr id="5" name="Table 4" descr="Sample table">
            <a:extLst>
              <a:ext uri="{FF2B5EF4-FFF2-40B4-BE49-F238E27FC236}">
                <a16:creationId xmlns:a16="http://schemas.microsoft.com/office/drawing/2014/main" id="{9955E1D9-EDEA-B66E-7379-298972F94C5A}"/>
              </a:ext>
            </a:extLst>
          </p:cNvPr>
          <p:cNvGraphicFramePr>
            <a:graphicFrameLocks/>
          </p:cNvGraphicFramePr>
          <p:nvPr/>
        </p:nvGraphicFramePr>
        <p:xfrm>
          <a:off x="2474913" y="1177353"/>
          <a:ext cx="8570912" cy="2560152"/>
        </p:xfrm>
        <a:graphic>
          <a:graphicData uri="http://schemas.openxmlformats.org/drawingml/2006/table">
            <a:tbl>
              <a:tblPr firstRow="1" bandRow="1">
                <a:tableStyleId>{5C22544A-7EE6-4342-B048-85BDC9FD1C3A}</a:tableStyleId>
              </a:tblPr>
              <a:tblGrid>
                <a:gridCol w="2270754">
                  <a:extLst>
                    <a:ext uri="{9D8B030D-6E8A-4147-A177-3AD203B41FA5}">
                      <a16:colId xmlns:a16="http://schemas.microsoft.com/office/drawing/2014/main" val="2263625543"/>
                    </a:ext>
                  </a:extLst>
                </a:gridCol>
                <a:gridCol w="6300158">
                  <a:extLst>
                    <a:ext uri="{9D8B030D-6E8A-4147-A177-3AD203B41FA5}">
                      <a16:colId xmlns:a16="http://schemas.microsoft.com/office/drawing/2014/main" val="3641785494"/>
                    </a:ext>
                  </a:extLst>
                </a:gridCol>
              </a:tblGrid>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Home Page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2"/>
                        </a:rPr>
                        <a:t>https://www.ibm.com/it-infrastructure/power/os/ibm-i</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326463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s-419" sz="1200" b="0" i="0" u="none" strike="noStrike" cap="none" spc="0" baseline="0" dirty="0">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BM Strategy Whitepaper</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3"/>
                        </a:rPr>
                        <a:t>https://www.ibm.com/it-infrastructure/us-en/resources/power/i-strategy-roadmap/</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31669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Client Success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lang="en-US" sz="1200" u="sng" dirty="0">
                          <a:latin typeface="+mn-lt"/>
                          <a:hlinkClick r:id="rId4"/>
                        </a:rPr>
                        <a:t>https://www.ibm.com/it-infrastructure/us-en/resources/power/ibm-i-customer-stories/</a:t>
                      </a:r>
                      <a:endParaRPr lang="en-US" sz="1200" u="sng"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499432"/>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Support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5"/>
                        </a:rPr>
                        <a:t>https://www.ibm.com/support/lifecycle/</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5327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License Topics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6"/>
                        </a:rPr>
                        <a:t>https://www-01.ibm.com/support/docview.wss?uid=nas8N1022087</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84480"/>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Release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altLang="en-US" sz="1200" u="none" dirty="0">
                          <a:latin typeface="+mn-lt"/>
                          <a:hlinkClick r:id="rId7"/>
                        </a:rPr>
                        <a:t>https://www.ibm.com/support/pages/release-life-cycle</a:t>
                      </a:r>
                      <a:endParaRPr lang="en-US" altLang="en-US" sz="1200" u="none"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76127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TR Wikis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kern="1200" dirty="0">
                          <a:solidFill>
                            <a:srgbClr val="0000FF"/>
                          </a:solidFill>
                          <a:effectLst/>
                          <a:latin typeface="+mn-lt"/>
                          <a:ea typeface="Times New Roman" panose="02020603050405020304" pitchFamily="18" charset="0"/>
                          <a:cs typeface="+mn-cs"/>
                          <a:hlinkClick r:id="rId8"/>
                        </a:rPr>
                        <a:t>IBM i Technology Updates</a:t>
                      </a:r>
                      <a:r>
                        <a:rPr lang="en-US" sz="1200" kern="1200" dirty="0">
                          <a:solidFill>
                            <a:schemeClr val="tx1"/>
                          </a:solidFill>
                          <a:effectLst/>
                          <a:latin typeface="+mn-lt"/>
                          <a:ea typeface="+mn-ea"/>
                          <a:cs typeface="+mn-cs"/>
                        </a:rPr>
                        <a:t> </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183684"/>
                  </a:ext>
                </a:extLst>
              </a:tr>
            </a:tbl>
          </a:graphicData>
        </a:graphic>
      </p:graphicFrame>
    </p:spTree>
    <p:extLst>
      <p:ext uri="{BB962C8B-B14F-4D97-AF65-F5344CB8AC3E}">
        <p14:creationId xmlns:p14="http://schemas.microsoft.com/office/powerpoint/2010/main" val="2277501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3E9A-F810-7476-512A-15A103539D1E}"/>
              </a:ext>
            </a:extLst>
          </p:cNvPr>
          <p:cNvSpPr>
            <a:spLocks noGrp="1"/>
          </p:cNvSpPr>
          <p:nvPr>
            <p:ph type="sldNum" sz="quarter" idx="10"/>
          </p:nvPr>
        </p:nvSpPr>
        <p:spPr/>
        <p:txBody>
          <a:bodyPr/>
          <a:lstStyle/>
          <a:p>
            <a:fld id="{D0BE6F14-FF48-0F4F-A8AA-2E3F25371E4A}" type="slidenum">
              <a:rPr lang="en-US" smtClean="0"/>
              <a:pPr/>
              <a:t>56</a:t>
            </a:fld>
            <a:endParaRPr lang="en-US" dirty="0"/>
          </a:p>
        </p:txBody>
      </p:sp>
      <p:sp>
        <p:nvSpPr>
          <p:cNvPr id="4" name="Title 1">
            <a:extLst>
              <a:ext uri="{FF2B5EF4-FFF2-40B4-BE49-F238E27FC236}">
                <a16:creationId xmlns:a16="http://schemas.microsoft.com/office/drawing/2014/main" id="{5C97BEC5-F1B5-1925-FE0F-1A87ECCCC3F6}"/>
              </a:ext>
            </a:extLst>
          </p:cNvPr>
          <p:cNvSpPr txBox="1">
            <a:spLocks/>
          </p:cNvSpPr>
          <p:nvPr/>
        </p:nvSpPr>
        <p:spPr>
          <a:xfrm>
            <a:off x="0" y="681323"/>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p>
        </p:txBody>
      </p:sp>
      <p:cxnSp>
        <p:nvCxnSpPr>
          <p:cNvPr id="5" name="Straight Connector 4" descr="Vertical column divider">
            <a:extLst>
              <a:ext uri="{FF2B5EF4-FFF2-40B4-BE49-F238E27FC236}">
                <a16:creationId xmlns:a16="http://schemas.microsoft.com/office/drawing/2014/main" id="{A2BC54E2-FA3C-4A42-B67D-AFF6B91BB8FA}"/>
              </a:ext>
            </a:extLst>
          </p:cNvPr>
          <p:cNvCxnSpPr/>
          <p:nvPr/>
        </p:nvCxnSpPr>
        <p:spPr bwMode="auto">
          <a:xfrm>
            <a:off x="3047603"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4">
            <a:extLst>
              <a:ext uri="{FF2B5EF4-FFF2-40B4-BE49-F238E27FC236}">
                <a16:creationId xmlns:a16="http://schemas.microsoft.com/office/drawing/2014/main" id="{984A20F8-ACA4-2952-2672-31BC7CCFE63B}"/>
              </a:ext>
            </a:extLst>
          </p:cNvPr>
          <p:cNvSpPr txBox="1">
            <a:spLocks/>
          </p:cNvSpPr>
          <p:nvPr/>
        </p:nvSpPr>
        <p:spPr>
          <a:xfrm>
            <a:off x="3333317" y="1560343"/>
            <a:ext cx="2475384"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TechChannel You and i (Steve Will)</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TechChanneli-Can (Dawn May)</a:t>
            </a:r>
            <a:endParaRPr lang="en-US" altLang="en-US" sz="1400" dirty="0">
              <a:solidFill>
                <a:srgbClr val="0815CD"/>
              </a:solidFill>
              <a:latin typeface="+mn-lt"/>
              <a:ea typeface="MS PGothic" panose="020B0600070205080204" pitchFamily="34" charset="-128"/>
              <a:hlinkClick r:id="" action="ppaction://noaction">
                <a:extLst>
                  <a:ext uri="{A12FA001-AC4F-418D-AE19-62706E023703}">
                    <ahyp:hlinkClr xmlns:ahyp="http://schemas.microsoft.com/office/drawing/2018/hyperlinkcolor" val="tx"/>
                  </a:ext>
                </a:extLst>
              </a:hlinkClick>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TechChannel: iTalk with Tuohy</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u="sng" dirty="0">
                <a:solidFill>
                  <a:srgbClr val="0815CD"/>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TechChannel: OpenYour i with Jesse Gorzinski </a:t>
            </a:r>
            <a:endParaRPr lang="en-US" altLang="en-US" sz="1400" u="sng"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IBM Db2 for i (Kent Milligian)</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7">
                  <a:extLst>
                    <a:ext uri="{A12FA001-AC4F-418D-AE19-62706E023703}">
                      <ahyp:hlinkClr xmlns:ahyp="http://schemas.microsoft.com/office/drawing/2018/hyperlinkcolor" val="tx"/>
                    </a:ext>
                  </a:extLst>
                </a:hlinkClick>
              </a:rPr>
              <a:t>IBM i Analyitics Blog (Jon Westcott Jr)</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defRPr/>
            </a:pPr>
            <a:r>
              <a:rPr lang="en-US" sz="1400" dirty="0">
                <a:solidFill>
                  <a:srgbClr val="0815CD"/>
                </a:solidFill>
                <a:latin typeface="+mn-lt"/>
                <a:hlinkClick r:id="rId8">
                  <a:extLst>
                    <a:ext uri="{A12FA001-AC4F-418D-AE19-62706E023703}">
                      <ahyp:hlinkClr xmlns:ahyp="http://schemas.microsoft.com/office/drawing/2018/hyperlinkcolor" val="tx"/>
                    </a:ext>
                  </a:extLst>
                </a:hlinkClick>
              </a:rPr>
              <a:t>iSee with Scott and Tim</a:t>
            </a:r>
            <a:endParaRPr lang="en-US" sz="1400" dirty="0">
              <a:solidFill>
                <a:srgbClr val="0815CD"/>
              </a:solidFill>
              <a:latin typeface="+mn-lt"/>
            </a:endParaRPr>
          </a:p>
        </p:txBody>
      </p:sp>
      <p:sp>
        <p:nvSpPr>
          <p:cNvPr id="7" name="Text Placeholder 1">
            <a:extLst>
              <a:ext uri="{FF2B5EF4-FFF2-40B4-BE49-F238E27FC236}">
                <a16:creationId xmlns:a16="http://schemas.microsoft.com/office/drawing/2014/main" id="{F9AD4DCC-384B-EFF5-71C4-C00F26A46FAC}"/>
              </a:ext>
            </a:extLst>
          </p:cNvPr>
          <p:cNvSpPr txBox="1">
            <a:spLocks/>
          </p:cNvSpPr>
          <p:nvPr/>
        </p:nvSpPr>
        <p:spPr>
          <a:xfrm>
            <a:off x="3047603" y="656003"/>
            <a:ext cx="3038697" cy="953832"/>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dirty="0">
                <a:latin typeface="+mn-lt"/>
              </a:rPr>
              <a:t>Blogs to follow</a:t>
            </a:r>
          </a:p>
        </p:txBody>
      </p:sp>
      <p:cxnSp>
        <p:nvCxnSpPr>
          <p:cNvPr id="8" name="Straight Connector 7" descr="Vertical column divider">
            <a:extLst>
              <a:ext uri="{FF2B5EF4-FFF2-40B4-BE49-F238E27FC236}">
                <a16:creationId xmlns:a16="http://schemas.microsoft.com/office/drawing/2014/main" id="{803EC109-288D-FF2D-BB8D-B3871953A8B7}"/>
              </a:ext>
            </a:extLst>
          </p:cNvPr>
          <p:cNvCxnSpPr/>
          <p:nvPr/>
        </p:nvCxnSpPr>
        <p:spPr bwMode="auto">
          <a:xfrm>
            <a:off x="6096000"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7">
            <a:extLst>
              <a:ext uri="{FF2B5EF4-FFF2-40B4-BE49-F238E27FC236}">
                <a16:creationId xmlns:a16="http://schemas.microsoft.com/office/drawing/2014/main" id="{449791A2-B1DC-8298-7BEE-5C0723A850D9}"/>
              </a:ext>
            </a:extLst>
          </p:cNvPr>
          <p:cNvSpPr txBox="1">
            <a:spLocks/>
          </p:cNvSpPr>
          <p:nvPr/>
        </p:nvSpPr>
        <p:spPr>
          <a:xfrm>
            <a:off x="6101067" y="656003"/>
            <a:ext cx="3038696" cy="95317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s-419" sz="2800" dirty="0">
                <a:latin typeface="+mn-lt"/>
              </a:rPr>
              <a:t>M</a:t>
            </a:r>
            <a:r>
              <a:rPr lang="en-US" sz="2800" dirty="0">
                <a:latin typeface="+mn-lt"/>
              </a:rPr>
              <a:t>ore to follow</a:t>
            </a:r>
          </a:p>
        </p:txBody>
      </p:sp>
      <p:sp>
        <p:nvSpPr>
          <p:cNvPr id="10" name="Text Placeholder 5">
            <a:extLst>
              <a:ext uri="{FF2B5EF4-FFF2-40B4-BE49-F238E27FC236}">
                <a16:creationId xmlns:a16="http://schemas.microsoft.com/office/drawing/2014/main" id="{619CAC8A-97C9-C434-5B8A-68CBA7DA67BE}"/>
              </a:ext>
            </a:extLst>
          </p:cNvPr>
          <p:cNvSpPr txBox="1">
            <a:spLocks/>
          </p:cNvSpPr>
          <p:nvPr/>
        </p:nvSpPr>
        <p:spPr>
          <a:xfrm>
            <a:off x="6380919" y="1558039"/>
            <a:ext cx="2476178"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9"/>
              </a:rPr>
              <a:t>@IBMservers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0"/>
              </a:rPr>
              <a:t>@</a:t>
            </a:r>
            <a:r>
              <a:rPr lang="en-US" altLang="en-US" sz="1400" u="sng" dirty="0">
                <a:latin typeface="+mn-lt"/>
                <a:ea typeface="MS PGothic" panose="020B0600070205080204" pitchFamily="34" charset="-128"/>
                <a:hlinkClick r:id="rId10"/>
              </a:rPr>
              <a:t>COMMONug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000000"/>
                </a:solidFill>
                <a:latin typeface="+mn-lt"/>
                <a:ea typeface="MS PGothic" panose="020B0600070205080204" pitchFamily="34" charset="-128"/>
                <a:hlinkClick r:id="rId11"/>
              </a:rPr>
              <a:t>@</a:t>
            </a:r>
            <a:r>
              <a:rPr lang="en-US" altLang="en-US" sz="1400" u="sng" dirty="0">
                <a:solidFill>
                  <a:srgbClr val="000000"/>
                </a:solidFill>
                <a:latin typeface="+mn-lt"/>
                <a:ea typeface="MS PGothic" panose="020B0600070205080204" pitchFamily="34" charset="-128"/>
                <a:hlinkClick r:id="rId11"/>
              </a:rPr>
              <a:t>IBMChampions</a:t>
            </a:r>
            <a:endParaRPr lang="en-US" altLang="en-US" sz="1400" u="sng" dirty="0">
              <a:solidFill>
                <a:srgbClr val="00000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2"/>
              </a:rPr>
              <a:t>@</a:t>
            </a:r>
            <a:r>
              <a:rPr lang="en-US" altLang="en-US" sz="1400" u="sng" dirty="0">
                <a:latin typeface="+mn-lt"/>
                <a:ea typeface="MS PGothic" panose="020B0600070205080204" pitchFamily="34" charset="-128"/>
                <a:hlinkClick r:id="rId12"/>
              </a:rPr>
              <a:t>IBMSystemsISVs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3"/>
              </a:rPr>
              <a:t>@</a:t>
            </a:r>
            <a:r>
              <a:rPr lang="en-US" altLang="en-US" sz="1400" u="sng" dirty="0">
                <a:latin typeface="+mn-lt"/>
                <a:ea typeface="MS PGothic" panose="020B0600070205080204" pitchFamily="34" charset="-128"/>
                <a:hlinkClick r:id="rId13"/>
              </a:rPr>
              <a:t>LinuxIBMMag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4"/>
              </a:rPr>
              <a:t>@</a:t>
            </a:r>
            <a:r>
              <a:rPr lang="en-US" altLang="en-US" sz="1400" u="sng" dirty="0">
                <a:latin typeface="+mn-lt"/>
                <a:ea typeface="MS PGothic" panose="020B0600070205080204" pitchFamily="34" charset="-128"/>
                <a:hlinkClick r:id="rId14"/>
              </a:rPr>
              <a:t>OpenPOWERorg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u="sng" dirty="0">
                <a:latin typeface="+mn-lt"/>
                <a:ea typeface="MS PGothic" panose="020B0600070205080204" pitchFamily="34" charset="-128"/>
                <a:hlinkClick r:id="rId15"/>
              </a:rPr>
              <a:t>@ITJungleNews</a:t>
            </a:r>
            <a:r>
              <a:rPr lang="en-US" altLang="en-US" sz="1400" u="sng" dirty="0">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6"/>
              </a:rPr>
              <a:t>@SAPonIBMi</a:t>
            </a:r>
            <a:r>
              <a:rPr lang="en-US" altLang="en-US" sz="1400" dirty="0">
                <a:solidFill>
                  <a:srgbClr val="606060"/>
                </a:solidFill>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7"/>
              </a:rPr>
              <a:t>@</a:t>
            </a:r>
            <a:r>
              <a:rPr lang="en-US" altLang="en-US" sz="1400" u="sng" dirty="0">
                <a:solidFill>
                  <a:srgbClr val="606060"/>
                </a:solidFill>
                <a:latin typeface="+mn-lt"/>
                <a:ea typeface="MS PGothic" panose="020B0600070205080204" pitchFamily="34" charset="-128"/>
                <a:hlinkClick r:id="rId17"/>
              </a:rPr>
              <a:t>SiDforIBMi</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8"/>
              </a:rPr>
              <a:t>@</a:t>
            </a:r>
            <a:r>
              <a:rPr lang="en-US" altLang="en-US" sz="1400" u="sng" dirty="0">
                <a:solidFill>
                  <a:srgbClr val="606060"/>
                </a:solidFill>
                <a:latin typeface="+mn-lt"/>
                <a:ea typeface="MS PGothic" panose="020B0600070205080204" pitchFamily="34" charset="-128"/>
                <a:hlinkClick r:id="rId18"/>
              </a:rPr>
              <a:t>IBMAIXeSupp</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9"/>
              </a:rPr>
              <a:t>@</a:t>
            </a:r>
            <a:r>
              <a:rPr lang="en-US" altLang="en-US" sz="1400" u="sng" dirty="0">
                <a:solidFill>
                  <a:srgbClr val="606060"/>
                </a:solidFill>
                <a:latin typeface="+mn-lt"/>
                <a:ea typeface="MS PGothic" panose="020B0600070205080204" pitchFamily="34" charset="-128"/>
                <a:hlinkClick r:id="rId19"/>
              </a:rPr>
              <a:t>IBMAIXdoc</a:t>
            </a:r>
            <a:endParaRPr lang="en-US" sz="1400" dirty="0">
              <a:latin typeface="+mn-lt"/>
            </a:endParaRPr>
          </a:p>
        </p:txBody>
      </p:sp>
      <p:cxnSp>
        <p:nvCxnSpPr>
          <p:cNvPr id="11" name="Straight Connector 10" descr="Vertical column divider">
            <a:extLst>
              <a:ext uri="{FF2B5EF4-FFF2-40B4-BE49-F238E27FC236}">
                <a16:creationId xmlns:a16="http://schemas.microsoft.com/office/drawing/2014/main" id="{06B7EA78-D460-AAF3-C71D-30B186257C4C}"/>
              </a:ext>
            </a:extLst>
          </p:cNvPr>
          <p:cNvCxnSpPr/>
          <p:nvPr/>
        </p:nvCxnSpPr>
        <p:spPr bwMode="auto">
          <a:xfrm>
            <a:off x="9139763" y="681323"/>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8">
            <a:extLst>
              <a:ext uri="{FF2B5EF4-FFF2-40B4-BE49-F238E27FC236}">
                <a16:creationId xmlns:a16="http://schemas.microsoft.com/office/drawing/2014/main" id="{2668775C-38B9-FFC1-3CD7-8C487869DE65}"/>
              </a:ext>
            </a:extLst>
          </p:cNvPr>
          <p:cNvSpPr txBox="1">
            <a:spLocks/>
          </p:cNvSpPr>
          <p:nvPr/>
        </p:nvSpPr>
        <p:spPr>
          <a:xfrm>
            <a:off x="9132378" y="656003"/>
            <a:ext cx="3038693" cy="95158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kern="0" dirty="0">
                <a:latin typeface="+mn-lt"/>
              </a:rPr>
              <a:t>Hashtags to Use</a:t>
            </a:r>
          </a:p>
        </p:txBody>
      </p:sp>
      <p:sp>
        <p:nvSpPr>
          <p:cNvPr id="13" name="Text Placeholder 6">
            <a:extLst>
              <a:ext uri="{FF2B5EF4-FFF2-40B4-BE49-F238E27FC236}">
                <a16:creationId xmlns:a16="http://schemas.microsoft.com/office/drawing/2014/main" id="{69A2BF7C-3709-989F-A8FB-C396B1EBB5EC}"/>
              </a:ext>
            </a:extLst>
          </p:cNvPr>
          <p:cNvSpPr txBox="1">
            <a:spLocks/>
          </p:cNvSpPr>
          <p:nvPr/>
        </p:nvSpPr>
        <p:spPr>
          <a:xfrm>
            <a:off x="9448034" y="1650878"/>
            <a:ext cx="2476178" cy="458728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#IBMPower</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#IBMi</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#IBMAIX</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#Power10</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#LinuxonPower</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#HANAonPower</a:t>
            </a:r>
          </a:p>
          <a:p>
            <a:pPr algn="ctr" defTabSz="914400" fontAlgn="base">
              <a:lnSpc>
                <a:spcPct val="100000"/>
              </a:lnSpc>
              <a:spcBef>
                <a:spcPct val="0"/>
              </a:spcBef>
              <a:spcAft>
                <a:spcPct val="0"/>
              </a:spcAft>
              <a:buFont typeface="Arial" panose="020B0604020202020204" pitchFamily="34" charset="0"/>
              <a:buNone/>
            </a:pPr>
            <a:r>
              <a:rPr lang="en-US" altLang="en-US" sz="1400" dirty="0">
                <a:solidFill>
                  <a:srgbClr val="000000"/>
                </a:solidFill>
                <a:latin typeface="+mn-lt"/>
                <a:ea typeface="MS PGothic" panose="020B0600070205080204" pitchFamily="34" charset="-128"/>
              </a:rPr>
              <a:t>#ITinfrastructure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#OpenSource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#HybridCloud</a:t>
            </a:r>
          </a:p>
        </p:txBody>
      </p:sp>
    </p:spTree>
    <p:extLst>
      <p:ext uri="{BB962C8B-B14F-4D97-AF65-F5344CB8AC3E}">
        <p14:creationId xmlns:p14="http://schemas.microsoft.com/office/powerpoint/2010/main" val="1700317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295A2-3487-41C6-E679-FC0BCB11521E}"/>
              </a:ext>
            </a:extLst>
          </p:cNvPr>
          <p:cNvSpPr>
            <a:spLocks noGrp="1"/>
          </p:cNvSpPr>
          <p:nvPr>
            <p:ph type="sldNum" sz="quarter" idx="10"/>
          </p:nvPr>
        </p:nvSpPr>
        <p:spPr/>
        <p:txBody>
          <a:bodyPr/>
          <a:lstStyle/>
          <a:p>
            <a:fld id="{D0BE6F14-FF48-0F4F-A8AA-2E3F25371E4A}" type="slidenum">
              <a:rPr lang="en-US" smtClean="0"/>
              <a:pPr/>
              <a:t>57</a:t>
            </a:fld>
            <a:endParaRPr lang="en-US" dirty="0"/>
          </a:p>
        </p:txBody>
      </p:sp>
    </p:spTree>
    <p:extLst>
      <p:ext uri="{BB962C8B-B14F-4D97-AF65-F5344CB8AC3E}">
        <p14:creationId xmlns:p14="http://schemas.microsoft.com/office/powerpoint/2010/main" val="1813728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5"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a:t>
            </a:r>
          </a:p>
        </p:txBody>
      </p:sp>
      <p:sp>
        <p:nvSpPr>
          <p:cNvPr id="138242" name="Slide Number Placeholder 2"/>
          <p:cNvSpPr>
            <a:spLocks noGrp="1"/>
          </p:cNvSpPr>
          <p:nvPr>
            <p:ph type="sldNum" sz="quarter" idx="10"/>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E69B8C15-7FC8-DB41-95E3-BCDCEC74EEBC}" type="slidenum">
              <a:rPr lang="en-US" sz="700">
                <a:solidFill>
                  <a:prstClr val="black"/>
                </a:solidFill>
              </a:rPr>
              <a:pPr/>
              <a:t>58</a:t>
            </a:fld>
            <a:endParaRPr lang="en-US" sz="700" dirty="0">
              <a:solidFill>
                <a:prstClr val="black"/>
              </a:solidFill>
            </a:endParaRPr>
          </a:p>
        </p:txBody>
      </p:sp>
      <p:sp>
        <p:nvSpPr>
          <p:cNvPr id="138243" name="Text Box 2"/>
          <p:cNvSpPr txBox="1">
            <a:spLocks noChangeArrowheads="1"/>
          </p:cNvSpPr>
          <p:nvPr/>
        </p:nvSpPr>
        <p:spPr bwMode="auto">
          <a:xfrm>
            <a:off x="806957" y="1530674"/>
            <a:ext cx="10553200" cy="397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25000"/>
              </a:spcAft>
            </a:pPr>
            <a:r>
              <a:rPr lang="en-US" sz="1100" dirty="0">
                <a:solidFill>
                  <a:schemeClr val="bg1"/>
                </a:solidFill>
                <a:cs typeface="Arial" charset="0"/>
              </a:rPr>
              <a:t>This document was developed for IBM offerings in the United States as of the date of publication.  IBM may not make these offerings available in other countries, and the information is subject to change without notice. Consult your local IBM business contact for information on the IBM offerings available in your area.</a:t>
            </a:r>
          </a:p>
          <a:p>
            <a:pPr>
              <a:spcAft>
                <a:spcPct val="25000"/>
              </a:spcAft>
            </a:pPr>
            <a:r>
              <a:rPr lang="en-US" sz="1100" dirty="0">
                <a:solidFill>
                  <a:schemeClr val="bg1"/>
                </a:solidFill>
                <a:cs typeface="Arial" charset="0"/>
              </a:rPr>
              <a:t>Information in this document concerning non-IBM products was obtained from the suppliers of these products or other public sources.  Questions on the capabilities of non-IBM products should be addressed to the suppliers of those products.</a:t>
            </a:r>
          </a:p>
          <a:p>
            <a:pPr>
              <a:spcAft>
                <a:spcPct val="25000"/>
              </a:spcAft>
            </a:pPr>
            <a:r>
              <a:rPr lang="en-US" sz="1100" dirty="0">
                <a:solidFill>
                  <a:schemeClr val="bg1"/>
                </a:solidFill>
                <a:cs typeface="Arial" charset="0"/>
              </a:rPr>
              <a:t>IBM may have patents or pending patent applications covering subject matter in this document.  The furnishing of this document does not give you any license to these patents.  Send license inquires, in writing, to IBM Director of Licensing, IBM Corporation, New Castle Drive, Armonk, NY 10504-1785 USA. </a:t>
            </a:r>
          </a:p>
          <a:p>
            <a:pPr>
              <a:spcAft>
                <a:spcPct val="25000"/>
              </a:spcAft>
            </a:pPr>
            <a:r>
              <a:rPr lang="en-US" sz="1100" dirty="0">
                <a:solidFill>
                  <a:schemeClr val="bg1"/>
                </a:solidFill>
                <a:cs typeface="Arial" charset="0"/>
              </a:rPr>
              <a:t>All statements regarding IBM future direction and intent are subject to change or withdrawal without notice, and represent goals and objectives only. </a:t>
            </a:r>
          </a:p>
          <a:p>
            <a:pPr>
              <a:spcAft>
                <a:spcPct val="25000"/>
              </a:spcAft>
            </a:pPr>
            <a:r>
              <a:rPr lang="en-US" sz="1100" dirty="0">
                <a:solidFill>
                  <a:schemeClr val="bg1"/>
                </a:solidFill>
                <a:cs typeface="Arial" charset="0"/>
              </a:rPr>
              <a:t>The information contained in this document has not been submitted to any formal IBM test and is provided "AS IS" with no warranties or guarantees either expressed or implied.</a:t>
            </a:r>
          </a:p>
          <a:p>
            <a:pPr>
              <a:spcAft>
                <a:spcPct val="25000"/>
              </a:spcAft>
            </a:pPr>
            <a:r>
              <a:rPr lang="en-US" sz="1100" dirty="0">
                <a:solidFill>
                  <a:schemeClr val="bg1"/>
                </a:solidFill>
                <a:cs typeface="Arial" charset="0"/>
              </a:rPr>
              <a:t>All examples cited or described in this document are presented as illustrations of  the manner in which some IBM products can be used and the results that may be achieved.  Actual environmental costs and performance characteristics will vary depending on individual client configurations and conditions.</a:t>
            </a:r>
          </a:p>
          <a:p>
            <a:pPr>
              <a:spcAft>
                <a:spcPct val="25000"/>
              </a:spcAft>
            </a:pPr>
            <a:r>
              <a:rPr lang="en-US" sz="1100" dirty="0">
                <a:solidFill>
                  <a:schemeClr val="bg1"/>
                </a:solidFill>
                <a:cs typeface="Arial" charset="0"/>
              </a:rPr>
              <a:t>IBM Global Financing offerings are provided through IBM Credit Corporation in the United States and other IBM subsidiaries and divisions worldwide to qualified commercial and government clients.  Rates are based on a client's credit rating, financing terms, offering type, equipment type and options, and may vary by country.  Other restrictions may apply.  Rates and offerings are subject to change, extension or withdrawal without notice.</a:t>
            </a:r>
          </a:p>
          <a:p>
            <a:pPr>
              <a:spcAft>
                <a:spcPct val="25000"/>
              </a:spcAft>
            </a:pPr>
            <a:r>
              <a:rPr lang="en-US" sz="1100" dirty="0">
                <a:solidFill>
                  <a:schemeClr val="bg1"/>
                </a:solidFill>
                <a:cs typeface="Arial" charset="0"/>
              </a:rPr>
              <a:t>IBM is not responsible for printing errors in this document that result in pricing or information inaccuracies.</a:t>
            </a:r>
          </a:p>
          <a:p>
            <a:pPr>
              <a:spcAft>
                <a:spcPct val="25000"/>
              </a:spcAft>
            </a:pPr>
            <a:r>
              <a:rPr lang="en-US" sz="1100" dirty="0">
                <a:solidFill>
                  <a:schemeClr val="bg1"/>
                </a:solidFill>
                <a:cs typeface="Arial" charset="0"/>
              </a:rPr>
              <a:t>All prices shown are IBM's United States suggested list prices and are subject to change without notice; reseller prices may vary.</a:t>
            </a:r>
          </a:p>
          <a:p>
            <a:pPr>
              <a:spcAft>
                <a:spcPct val="25000"/>
              </a:spcAft>
            </a:pPr>
            <a:r>
              <a:rPr lang="en-US" sz="1100" dirty="0">
                <a:solidFill>
                  <a:schemeClr val="bg1"/>
                </a:solidFill>
                <a:cs typeface="Arial" charset="0"/>
              </a:rPr>
              <a:t>IBM hardware products are manufactured from new parts, or new and serviceable used parts. Regardless, our warranty terms apply.</a:t>
            </a:r>
          </a:p>
          <a:p>
            <a:pPr>
              <a:spcAft>
                <a:spcPct val="25000"/>
              </a:spcAft>
            </a:pPr>
            <a:r>
              <a:rPr lang="en-US" sz="1100" dirty="0">
                <a:solidFill>
                  <a:schemeClr val="bg1"/>
                </a:solidFill>
                <a:cs typeface="Arial" charset="0"/>
              </a:rPr>
              <a:t>Any performance data contained in this document was determined in a controlled environment.  Actual results may vary significantly and are dependent on many factors including system hardware configuration and software design and configuration.  Some measurements quoted in this document may have been made on development-level systems.  There is no guarantee these measurements will be the same on generally-available systems.  Some measurements quoted in this document may have been estimated through extrapolation.  Users of this document should verify the applicable data for their specific environment.  </a:t>
            </a:r>
          </a:p>
        </p:txBody>
      </p:sp>
      <p:sp>
        <p:nvSpPr>
          <p:cNvPr id="138244" name="Text Box 3"/>
          <p:cNvSpPr txBox="1">
            <a:spLocks noChangeArrowheads="1"/>
          </p:cNvSpPr>
          <p:nvPr/>
        </p:nvSpPr>
        <p:spPr bwMode="auto">
          <a:xfrm>
            <a:off x="9520818" y="6096004"/>
            <a:ext cx="226483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rgbClr val="FFFFFF"/>
                </a:solidFill>
                <a:cs typeface="Arial" charset="0"/>
              </a:rPr>
              <a:t>Revised September 26, 2006</a:t>
            </a:r>
          </a:p>
        </p:txBody>
      </p:sp>
    </p:spTree>
    <p:extLst>
      <p:ext uri="{BB962C8B-B14F-4D97-AF65-F5344CB8AC3E}">
        <p14:creationId xmlns:p14="http://schemas.microsoft.com/office/powerpoint/2010/main" val="75746446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3"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 (cont.)</a:t>
            </a:r>
          </a:p>
        </p:txBody>
      </p:sp>
      <p:sp>
        <p:nvSpPr>
          <p:cNvPr id="140290" name="Slide Number Placeholder 2"/>
          <p:cNvSpPr>
            <a:spLocks noGrp="1"/>
          </p:cNvSpPr>
          <p:nvPr>
            <p:ph type="sldNum" sz="quarter" idx="10"/>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4036A6EA-E816-4B40-98D0-E8E2BDD1057B}" type="slidenum">
              <a:rPr lang="en-US" sz="700">
                <a:solidFill>
                  <a:srgbClr val="FFFFFF"/>
                </a:solidFill>
              </a:rPr>
              <a:pPr/>
              <a:t>59</a:t>
            </a:fld>
            <a:endParaRPr lang="en-US" sz="700" dirty="0">
              <a:solidFill>
                <a:srgbClr val="FFFFFF"/>
              </a:solidFill>
            </a:endParaRPr>
          </a:p>
        </p:txBody>
      </p:sp>
      <p:sp>
        <p:nvSpPr>
          <p:cNvPr id="140291" name="Text Box 2"/>
          <p:cNvSpPr txBox="1">
            <a:spLocks noChangeArrowheads="1"/>
          </p:cNvSpPr>
          <p:nvPr/>
        </p:nvSpPr>
        <p:spPr bwMode="auto">
          <a:xfrm>
            <a:off x="392363" y="1301140"/>
            <a:ext cx="11493500" cy="470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5000"/>
              </a:spcAft>
            </a:pPr>
            <a:r>
              <a:rPr lang="en-US" sz="900" dirty="0">
                <a:solidFill>
                  <a:schemeClr val="bg1"/>
                </a:solidFill>
                <a:cs typeface="Arial" charset="0"/>
              </a:rPr>
              <a:t>IBM, the IBM logo, ibm.com AIX, AIX (logo), AIX 5L, AIX 6 (logo), AS/400, BladeCenter, Blue Gene, ClusterProven, Db2, ESCON, i5/OS, i5/OS (logo), IBM Business Partner (logo), IntelliStation, LoadLeveler, Lotus, Lotus Notes, Notes, Operating System/400, OS/400, PartnerLink, PartnerWorld, PowerPC, pSeries, Rational, RISC System/6000, RS/6000, THINK, Tivoli, Tivoli (logo), Tivoli Management Environment, WebSphere, xSeries, z/OS, zSeries, Active Memory, Balanced Warehouse, CacheFlow, Cool Blue, IBM Systems Director VMControl, pureScale, TurboCore, Chiphopper, Cloudscape, Db2 Universal Database, DS4000, DS6000, DS8000, EnergyScale, Enterprise Workload Manager, General Parallel File System, , GPFS, HACMP, HACMP/6000, HASM, IBM Systems Director Active Energy Manager, iSeries, Micro-Partitioning, POWER, PowerExecutive, PowerVM, PowerVM (logo), PowerHA, Power Architecture, Power Everywhere, Power Family, POWER Hypervisor,  Power Systems, Power Systems (logo), Power Systems Software, Power Systems Software (logo), POWER2, POWER3, POWER4, POWER4+, POWER5, POWER5+, POWER6, POWER6+, POWER7, System i, System p, System p5, System Storage, System z, TME 10, Workload Partitions Manager and X-Architecture are trademarks or registered trademarks of International Business Machines Corporation in the United States, other countries, or both. If these and other IBM trademarked terms are marked on their first occurrence in this information with a trademark symbol (® or ™), these symbols indicate U.S. registered or common law trademarks owned by IBM at the time this information was published. Such trademarks may also be registered or common law trademarks in other countries. </a:t>
            </a:r>
          </a:p>
          <a:p>
            <a:pPr>
              <a:spcAft>
                <a:spcPct val="5000"/>
              </a:spcAft>
            </a:pPr>
            <a:endParaRPr lang="en-US" sz="900" dirty="0">
              <a:solidFill>
                <a:schemeClr val="bg1"/>
              </a:solidFill>
              <a:cs typeface="Arial" charset="0"/>
            </a:endParaRPr>
          </a:p>
          <a:p>
            <a:pPr>
              <a:spcAft>
                <a:spcPct val="5000"/>
              </a:spcAft>
            </a:pPr>
            <a:r>
              <a:rPr lang="en-US" sz="900" dirty="0">
                <a:solidFill>
                  <a:schemeClr val="bg1"/>
                </a:solidFill>
                <a:cs typeface="Arial" charset="0"/>
              </a:rPr>
              <a:t>A full list of U.S. trademarks owned by IBM may be found at: http://www.</a:t>
            </a:r>
            <a:r>
              <a:rPr lang="en-US" sz="900" b="1" dirty="0">
                <a:solidFill>
                  <a:schemeClr val="bg1"/>
                </a:solidFill>
                <a:cs typeface="Arial" charset="0"/>
              </a:rPr>
              <a:t>ibm.com</a:t>
            </a:r>
            <a:r>
              <a:rPr lang="en-US" sz="900" dirty="0">
                <a:solidFill>
                  <a:schemeClr val="bg1"/>
                </a:solidFill>
                <a:cs typeface="Arial" charset="0"/>
              </a:rPr>
              <a:t>/legal/copytrade.shtml. </a:t>
            </a:r>
          </a:p>
          <a:p>
            <a:pPr>
              <a:spcAft>
                <a:spcPct val="5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Adobe, the Adobe logo, PostScript, and the PostScript logo are either registered trademarks or trademarks of Adobe Systems Incorporated in the United States, and/or other countries.</a:t>
            </a:r>
          </a:p>
          <a:p>
            <a:pPr>
              <a:spcAft>
                <a:spcPct val="10000"/>
              </a:spcAft>
            </a:pPr>
            <a:r>
              <a:rPr lang="en-US" sz="900" dirty="0">
                <a:solidFill>
                  <a:schemeClr val="bg1"/>
                </a:solidFill>
                <a:cs typeface="Arial" charset="0"/>
              </a:rPr>
              <a:t>AltiVec is a trademark of Freescale Semiconductor, Inc.</a:t>
            </a:r>
          </a:p>
          <a:p>
            <a:pPr>
              <a:spcAft>
                <a:spcPct val="10000"/>
              </a:spcAft>
            </a:pPr>
            <a:r>
              <a:rPr lang="en-US" sz="900" dirty="0">
                <a:solidFill>
                  <a:schemeClr val="bg1"/>
                </a:solidFill>
                <a:cs typeface="Arial" charset="0"/>
              </a:rPr>
              <a:t>AMD Opteron is a trademark of Advanced Micro Devices, Inc.</a:t>
            </a:r>
          </a:p>
          <a:p>
            <a:pPr>
              <a:spcAft>
                <a:spcPct val="10000"/>
              </a:spcAft>
            </a:pPr>
            <a:r>
              <a:rPr lang="en-US" sz="900" dirty="0">
                <a:solidFill>
                  <a:schemeClr val="bg1"/>
                </a:solidFill>
                <a:cs typeface="Arial" charset="0"/>
              </a:rPr>
              <a:t>InfiniBand, InfiniBand Trade Association and the InfiniBand design marks are trademarks and/or service marks of the InfiniBand Trade Association. </a:t>
            </a:r>
          </a:p>
          <a:p>
            <a:pPr>
              <a:spcAft>
                <a:spcPct val="10000"/>
              </a:spcAft>
            </a:pPr>
            <a:r>
              <a:rPr lang="en-US" sz="900" dirty="0">
                <a:solidFill>
                  <a:schemeClr val="bg1"/>
                </a:solidFill>
                <a:cs typeface="Arial" charset="0"/>
              </a:rPr>
              <a:t>Intel, Intel logo, Intel Inside, Intel Inside logo, Intel Centrino, Intel Centrino logo, Celeron, Intel Xeon, Intel SpeedStep, Itanium, and Pentium are trademarks or registered trademarks of Intel Corporation or its subsidiaries in the United States and other countries.</a:t>
            </a:r>
          </a:p>
          <a:p>
            <a:pPr>
              <a:spcAft>
                <a:spcPct val="10000"/>
              </a:spcAft>
            </a:pPr>
            <a:r>
              <a:rPr lang="en-US" sz="900" dirty="0">
                <a:solidFill>
                  <a:schemeClr val="bg1"/>
                </a:solidFill>
                <a:cs typeface="Arial" charset="0"/>
              </a:rPr>
              <a:t>IT Infrastructure Library is a registered trademark of the Central Computer and Telecommunications Agency which is now part of the Office of Government Commerce.</a:t>
            </a:r>
          </a:p>
          <a:p>
            <a:pPr>
              <a:spcAft>
                <a:spcPct val="10000"/>
              </a:spcAft>
            </a:pPr>
            <a:r>
              <a:rPr lang="en-US" sz="900" dirty="0">
                <a:solidFill>
                  <a:schemeClr val="bg1"/>
                </a:solidFill>
                <a:cs typeface="Arial" charset="0"/>
              </a:rPr>
              <a:t>Java and all Java-based trademarks and logos are trademarks or registered trademarks of Oracle and/or its affiliates.</a:t>
            </a:r>
          </a:p>
          <a:p>
            <a:pPr>
              <a:spcAft>
                <a:spcPct val="10000"/>
              </a:spcAft>
            </a:pPr>
            <a:r>
              <a:rPr lang="en-US" sz="900" dirty="0">
                <a:solidFill>
                  <a:schemeClr val="bg1"/>
                </a:solidFill>
                <a:cs typeface="Arial" charset="0"/>
              </a:rPr>
              <a:t>Linear Tape-Open, LTO, the LTO Logo, Ultrium, and the Ultrium logo are trademarks of HP, IBM Corp. and Quantum in the U.S. and other countries.</a:t>
            </a:r>
          </a:p>
          <a:p>
            <a:pPr>
              <a:spcAft>
                <a:spcPct val="10000"/>
              </a:spcAft>
            </a:pPr>
            <a:r>
              <a:rPr lang="en-US" sz="900" dirty="0">
                <a:solidFill>
                  <a:schemeClr val="bg1"/>
                </a:solidFill>
                <a:cs typeface="Arial" charset="0"/>
              </a:rPr>
              <a:t>Linux is a registered trademark of Linus Torvalds in the United States, other countries or both.</a:t>
            </a:r>
          </a:p>
          <a:p>
            <a:pPr>
              <a:spcAft>
                <a:spcPct val="10000"/>
              </a:spcAft>
            </a:pPr>
            <a:r>
              <a:rPr lang="en-US" sz="900" dirty="0">
                <a:solidFill>
                  <a:schemeClr val="bg1"/>
                </a:solidFill>
                <a:cs typeface="Arial" charset="0"/>
              </a:rPr>
              <a:t>Microsoft, Windows and the Windows logo are registered trademarks of Microsoft Corporation in the United States, other countries or both.</a:t>
            </a:r>
          </a:p>
          <a:p>
            <a:pPr>
              <a:spcAft>
                <a:spcPct val="10000"/>
              </a:spcAft>
            </a:pPr>
            <a:r>
              <a:rPr lang="en-US" sz="900" dirty="0">
                <a:solidFill>
                  <a:schemeClr val="bg1"/>
                </a:solidFill>
                <a:cs typeface="Arial" charset="0"/>
              </a:rPr>
              <a:t>NetBench is a registered trademark of Ziff Davis Media in the United States, other countries or both.</a:t>
            </a:r>
          </a:p>
          <a:p>
            <a:pPr>
              <a:spcAft>
                <a:spcPct val="10000"/>
              </a:spcAft>
            </a:pPr>
            <a:r>
              <a:rPr lang="en-US" sz="900" dirty="0">
                <a:solidFill>
                  <a:schemeClr val="bg1"/>
                </a:solidFill>
                <a:cs typeface="Arial" charset="0"/>
              </a:rPr>
              <a:t>SPECint, SPECfp, SPECjbb, SPECweb, SPECjAppServer, SPEC OMP, SPECviewperf, SPECapc, SPEChpc, SPECjvm, SPECmail, SPECimap and SPECsfs are trademarks of the Standard Performance Evaluation Corp (SPEC).</a:t>
            </a:r>
          </a:p>
          <a:p>
            <a:pPr>
              <a:spcAft>
                <a:spcPct val="10000"/>
              </a:spcAft>
            </a:pPr>
            <a:r>
              <a:rPr lang="en-US" sz="900" dirty="0">
                <a:solidFill>
                  <a:schemeClr val="bg1"/>
                </a:solidFill>
                <a:cs typeface="Arial" charset="0"/>
              </a:rPr>
              <a:t>The Power Architecture and Power.org wordmarks and the Power and Power.org logos and related marks are trademarks and service marks licensed by Power.org.</a:t>
            </a:r>
          </a:p>
          <a:p>
            <a:pPr>
              <a:spcAft>
                <a:spcPct val="10000"/>
              </a:spcAft>
            </a:pPr>
            <a:r>
              <a:rPr lang="en-US" sz="900" dirty="0">
                <a:solidFill>
                  <a:schemeClr val="bg1"/>
                </a:solidFill>
                <a:cs typeface="Arial" charset="0"/>
              </a:rPr>
              <a:t>TPC-C and TPC-H are trademarks of the Transaction Performance Processing Council (TPPC).</a:t>
            </a:r>
          </a:p>
          <a:p>
            <a:pPr>
              <a:spcAft>
                <a:spcPct val="10000"/>
              </a:spcAft>
            </a:pPr>
            <a:r>
              <a:rPr lang="en-US" sz="900" dirty="0">
                <a:solidFill>
                  <a:schemeClr val="bg1"/>
                </a:solidFill>
                <a:cs typeface="Arial" charset="0"/>
              </a:rPr>
              <a:t>UNIX is a registered trademark of The Open Group in the United States, other countries or both. </a:t>
            </a:r>
          </a:p>
          <a:p>
            <a:pPr>
              <a:spcAft>
                <a:spcPct val="10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Other company, product and service names may be trademarks or service marks of others.</a:t>
            </a:r>
          </a:p>
          <a:p>
            <a:pPr>
              <a:spcAft>
                <a:spcPct val="10000"/>
              </a:spcAft>
            </a:pPr>
            <a:endParaRPr lang="en-US" sz="900" dirty="0">
              <a:solidFill>
                <a:schemeClr val="bg1"/>
              </a:solidFill>
              <a:cs typeface="Arial" charset="0"/>
            </a:endParaRPr>
          </a:p>
          <a:p>
            <a:pPr>
              <a:spcAft>
                <a:spcPct val="10000"/>
              </a:spcAft>
            </a:pPr>
            <a:endParaRPr lang="en-US" sz="900" dirty="0">
              <a:solidFill>
                <a:schemeClr val="bg1"/>
              </a:solidFill>
              <a:cs typeface="Arial" charset="0"/>
            </a:endParaRPr>
          </a:p>
        </p:txBody>
      </p:sp>
      <p:sp>
        <p:nvSpPr>
          <p:cNvPr id="140292" name="Text Box 3"/>
          <p:cNvSpPr txBox="1">
            <a:spLocks noChangeArrowheads="1"/>
          </p:cNvSpPr>
          <p:nvPr/>
        </p:nvSpPr>
        <p:spPr bwMode="auto">
          <a:xfrm>
            <a:off x="9525052" y="6094417"/>
            <a:ext cx="226483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chemeClr val="bg1"/>
                </a:solidFill>
                <a:cs typeface="Arial" charset="0"/>
              </a:rPr>
              <a:t>Revised December 2, 2010</a:t>
            </a:r>
          </a:p>
        </p:txBody>
      </p:sp>
    </p:spTree>
    <p:extLst>
      <p:ext uri="{BB962C8B-B14F-4D97-AF65-F5344CB8AC3E}">
        <p14:creationId xmlns:p14="http://schemas.microsoft.com/office/powerpoint/2010/main" val="195793011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4865F-0687-1C52-38BD-A6B4120686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C2ED23-9497-B051-811F-AA96446E8126}"/>
              </a:ext>
            </a:extLst>
          </p:cNvPr>
          <p:cNvSpPr>
            <a:spLocks noGrp="1"/>
          </p:cNvSpPr>
          <p:nvPr>
            <p:ph type="sldNum" sz="quarter" idx="10"/>
          </p:nvPr>
        </p:nvSpPr>
        <p:spPr/>
        <p:txBody>
          <a:bodyPr/>
          <a:lstStyle/>
          <a:p>
            <a:fld id="{D0BE6F14-FF48-0F4F-A8AA-2E3F25371E4A}" type="slidenum">
              <a:rPr lang="en-US" smtClean="0"/>
              <a:pPr/>
              <a:t>6</a:t>
            </a:fld>
            <a:endParaRPr lang="en-US" dirty="0"/>
          </a:p>
        </p:txBody>
      </p:sp>
      <p:sp>
        <p:nvSpPr>
          <p:cNvPr id="5" name="Content Placeholder 4">
            <a:extLst>
              <a:ext uri="{FF2B5EF4-FFF2-40B4-BE49-F238E27FC236}">
                <a16:creationId xmlns:a16="http://schemas.microsoft.com/office/drawing/2014/main" id="{D977E7F9-AE94-CF05-1F32-B97BB8E4B363}"/>
              </a:ext>
            </a:extLst>
          </p:cNvPr>
          <p:cNvSpPr>
            <a:spLocks noGrp="1"/>
          </p:cNvSpPr>
          <p:nvPr>
            <p:ph idx="1"/>
          </p:nvPr>
        </p:nvSpPr>
        <p:spPr>
          <a:xfrm>
            <a:off x="401692" y="962985"/>
            <a:ext cx="10972800" cy="5173549"/>
          </a:xfrm>
        </p:spPr>
        <p:txBody>
          <a:bodyPr lIns="91440" tIns="45720" rIns="91440" bIns="45720" anchor="t">
            <a:noAutofit/>
          </a:bodyPr>
          <a:lstStyle/>
          <a:p>
            <a:pPr marL="0" indent="0">
              <a:lnSpc>
                <a:spcPct val="250000"/>
              </a:lnSpc>
              <a:buNone/>
            </a:pPr>
            <a:r>
              <a:rPr lang="en-US" dirty="0">
                <a:solidFill>
                  <a:srgbClr val="387FF9"/>
                </a:solidFill>
                <a:latin typeface="+mj-lt"/>
              </a:rPr>
              <a:t>Choose 1:</a:t>
            </a:r>
          </a:p>
          <a:p>
            <a:pPr>
              <a:lnSpc>
                <a:spcPct val="250000"/>
              </a:lnSpc>
              <a:buAutoNum type="arabicPeriod"/>
            </a:pPr>
            <a:r>
              <a:rPr lang="en-US" dirty="0">
                <a:latin typeface="+mj-lt"/>
              </a:rPr>
              <a:t>Yes, with IBM i</a:t>
            </a:r>
          </a:p>
          <a:p>
            <a:pPr>
              <a:lnSpc>
                <a:spcPct val="250000"/>
              </a:lnSpc>
              <a:buAutoNum type="arabicPeriod"/>
            </a:pPr>
            <a:r>
              <a:rPr lang="en-US" dirty="0">
                <a:latin typeface="+mj-lt"/>
              </a:rPr>
              <a:t>Yes, but not with IBM i</a:t>
            </a:r>
          </a:p>
          <a:p>
            <a:pPr>
              <a:lnSpc>
                <a:spcPct val="250000"/>
              </a:lnSpc>
              <a:buAutoNum type="arabicPeriod"/>
            </a:pPr>
            <a:r>
              <a:rPr lang="en-US" dirty="0">
                <a:latin typeface="+mj-lt"/>
              </a:rPr>
              <a:t>No, but we want to</a:t>
            </a:r>
          </a:p>
          <a:p>
            <a:pPr>
              <a:lnSpc>
                <a:spcPct val="250000"/>
              </a:lnSpc>
              <a:buAutoNum type="arabicPeriod"/>
            </a:pPr>
            <a:r>
              <a:rPr lang="en-US" dirty="0">
                <a:latin typeface="+mj-lt"/>
              </a:rPr>
              <a:t>No, we don’t want to</a:t>
            </a:r>
          </a:p>
          <a:p>
            <a:pPr>
              <a:lnSpc>
                <a:spcPct val="250000"/>
              </a:lnSpc>
              <a:buAutoNum type="arabicPeriod"/>
            </a:pPr>
            <a:r>
              <a:rPr lang="en-US" dirty="0">
                <a:latin typeface="+mj-lt"/>
              </a:rPr>
              <a:t>No, don’t know what it is</a:t>
            </a:r>
          </a:p>
        </p:txBody>
      </p:sp>
      <p:sp>
        <p:nvSpPr>
          <p:cNvPr id="4" name="Title 4">
            <a:extLst>
              <a:ext uri="{FF2B5EF4-FFF2-40B4-BE49-F238E27FC236}">
                <a16:creationId xmlns:a16="http://schemas.microsoft.com/office/drawing/2014/main" id="{2CC04ABC-9DE8-FC12-CA41-DE1F418CAE9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Do you use Grafana?</a:t>
            </a:r>
          </a:p>
        </p:txBody>
      </p:sp>
      <p:pic>
        <p:nvPicPr>
          <p:cNvPr id="8" name="Picture 7">
            <a:extLst>
              <a:ext uri="{FF2B5EF4-FFF2-40B4-BE49-F238E27FC236}">
                <a16:creationId xmlns:a16="http://schemas.microsoft.com/office/drawing/2014/main" id="{77EB5C78-87DB-7174-7646-E27DE15BEFFB}"/>
              </a:ext>
            </a:extLst>
          </p:cNvPr>
          <p:cNvPicPr>
            <a:picLocks noChangeAspect="1"/>
          </p:cNvPicPr>
          <p:nvPr/>
        </p:nvPicPr>
        <p:blipFill>
          <a:blip r:embed="rId2"/>
          <a:stretch>
            <a:fillRect/>
          </a:stretch>
        </p:blipFill>
        <p:spPr>
          <a:xfrm>
            <a:off x="5218235" y="962985"/>
            <a:ext cx="5812905" cy="5173548"/>
          </a:xfrm>
          <a:prstGeom prst="rect">
            <a:avLst/>
          </a:prstGeom>
        </p:spPr>
      </p:pic>
    </p:spTree>
    <p:extLst>
      <p:ext uri="{BB962C8B-B14F-4D97-AF65-F5344CB8AC3E}">
        <p14:creationId xmlns:p14="http://schemas.microsoft.com/office/powerpoint/2010/main" val="309696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6A3E1-688B-4620-2611-9B8E66C4B16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62B942-A907-9E85-1C7A-A74B72D92643}"/>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Operational Monitoring with Prometheus</a:t>
            </a:r>
            <a:endParaRPr lang="en-CA" sz="4500" b="1" dirty="0">
              <a:latin typeface="+mj-lt"/>
            </a:endParaRPr>
          </a:p>
        </p:txBody>
      </p:sp>
    </p:spTree>
    <p:extLst>
      <p:ext uri="{BB962C8B-B14F-4D97-AF65-F5344CB8AC3E}">
        <p14:creationId xmlns:p14="http://schemas.microsoft.com/office/powerpoint/2010/main" val="355415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E0940-5266-A3E1-8B43-A6C895476DF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8726F-2964-3BF9-088F-BFB797A80257}"/>
              </a:ext>
            </a:extLst>
          </p:cNvPr>
          <p:cNvSpPr>
            <a:spLocks noGrp="1"/>
          </p:cNvSpPr>
          <p:nvPr>
            <p:ph type="sldNum" sz="quarter" idx="10"/>
          </p:nvPr>
        </p:nvSpPr>
        <p:spPr/>
        <p:txBody>
          <a:bodyPr/>
          <a:lstStyle/>
          <a:p>
            <a:fld id="{D0BE6F14-FF48-0F4F-A8AA-2E3F25371E4A}" type="slidenum">
              <a:rPr lang="en-US" smtClean="0"/>
              <a:pPr/>
              <a:t>8</a:t>
            </a:fld>
            <a:endParaRPr lang="en-US" dirty="0"/>
          </a:p>
        </p:txBody>
      </p:sp>
      <p:sp>
        <p:nvSpPr>
          <p:cNvPr id="4" name="Title 4">
            <a:extLst>
              <a:ext uri="{FF2B5EF4-FFF2-40B4-BE49-F238E27FC236}">
                <a16:creationId xmlns:a16="http://schemas.microsoft.com/office/drawing/2014/main" id="{105CA5D0-08AE-08B0-3A92-BF80E9BB6E97}"/>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Overview</a:t>
            </a:r>
          </a:p>
        </p:txBody>
      </p:sp>
      <p:sp>
        <p:nvSpPr>
          <p:cNvPr id="8" name="Content Placeholder 4">
            <a:extLst>
              <a:ext uri="{FF2B5EF4-FFF2-40B4-BE49-F238E27FC236}">
                <a16:creationId xmlns:a16="http://schemas.microsoft.com/office/drawing/2014/main" id="{A4581247-9DBB-037B-5DE4-D94979AA6BF4}"/>
              </a:ext>
            </a:extLst>
          </p:cNvPr>
          <p:cNvSpPr>
            <a:spLocks noGrp="1"/>
          </p:cNvSpPr>
          <p:nvPr>
            <p:ph idx="1"/>
          </p:nvPr>
        </p:nvSpPr>
        <p:spPr>
          <a:xfrm>
            <a:off x="401692" y="844109"/>
            <a:ext cx="6750850" cy="5774078"/>
          </a:xfrm>
        </p:spPr>
        <p:txBody>
          <a:bodyPr lIns="91440" tIns="45720" rIns="91440" bIns="45720" anchor="t">
            <a:noAutofit/>
          </a:bodyPr>
          <a:lstStyle/>
          <a:p>
            <a:pPr marL="0" indent="0">
              <a:buNone/>
            </a:pPr>
            <a:r>
              <a:rPr lang="en-US" dirty="0">
                <a:solidFill>
                  <a:srgbClr val="387FF9"/>
                </a:solidFill>
                <a:latin typeface="+mj-lt"/>
              </a:rPr>
              <a:t>What is it?</a:t>
            </a:r>
          </a:p>
          <a:p>
            <a:endParaRPr lang="en-US" dirty="0">
              <a:latin typeface="+mj-lt"/>
            </a:endParaRPr>
          </a:p>
          <a:p>
            <a:r>
              <a:rPr lang="en-US" dirty="0">
                <a:latin typeface="+mj-lt"/>
              </a:rPr>
              <a:t>Leading open-source systems monitoring and alerting toolkit</a:t>
            </a:r>
          </a:p>
          <a:p>
            <a:endParaRPr lang="en-US" dirty="0">
              <a:latin typeface="+mj-lt"/>
            </a:endParaRPr>
          </a:p>
          <a:p>
            <a:r>
              <a:rPr lang="en-US" dirty="0">
                <a:latin typeface="+mj-lt"/>
              </a:rPr>
              <a:t>Collects and stores metrics as timeseries data</a:t>
            </a:r>
          </a:p>
          <a:p>
            <a:pPr marL="0" indent="0">
              <a:buNone/>
            </a:pPr>
            <a:endParaRPr lang="en-US" dirty="0">
              <a:latin typeface="+mj-lt"/>
            </a:endParaRPr>
          </a:p>
          <a:p>
            <a:pPr marL="0" indent="0">
              <a:buNone/>
            </a:pPr>
            <a:r>
              <a:rPr lang="en-US" dirty="0">
                <a:solidFill>
                  <a:srgbClr val="387FF9"/>
                </a:solidFill>
                <a:latin typeface="+mj-lt"/>
              </a:rPr>
              <a:t>Features</a:t>
            </a:r>
          </a:p>
          <a:p>
            <a:pPr marL="0" indent="0">
              <a:buNone/>
            </a:pPr>
            <a:endParaRPr lang="en-US" dirty="0">
              <a:latin typeface="+mj-lt"/>
            </a:endParaRPr>
          </a:p>
          <a:p>
            <a:r>
              <a:rPr lang="en-US" dirty="0">
                <a:latin typeface="+mj-lt"/>
              </a:rPr>
              <a:t>Multi-dimensional data model with time series data identified by metric name and labels</a:t>
            </a:r>
          </a:p>
          <a:p>
            <a:endParaRPr lang="en-US" dirty="0">
              <a:latin typeface="+mj-lt"/>
            </a:endParaRPr>
          </a:p>
          <a:p>
            <a:r>
              <a:rPr lang="en-US" dirty="0">
                <a:latin typeface="+mj-lt"/>
              </a:rPr>
              <a:t>Provides a functional query language called PromQL</a:t>
            </a:r>
          </a:p>
          <a:p>
            <a:endParaRPr lang="en-US" dirty="0">
              <a:latin typeface="+mj-lt"/>
            </a:endParaRPr>
          </a:p>
          <a:p>
            <a:r>
              <a:rPr lang="en-US" dirty="0">
                <a:latin typeface="+mj-lt"/>
              </a:rPr>
              <a:t>No reliance on distributed storage</a:t>
            </a:r>
          </a:p>
          <a:p>
            <a:pPr marL="0" indent="0">
              <a:buNone/>
            </a:pPr>
            <a:endParaRPr lang="en-US" dirty="0">
              <a:latin typeface="+mj-lt"/>
            </a:endParaRPr>
          </a:p>
          <a:p>
            <a:r>
              <a:rPr lang="en-US" dirty="0">
                <a:latin typeface="+mj-lt"/>
              </a:rPr>
              <a:t>Has an alert manager built-in</a:t>
            </a:r>
          </a:p>
          <a:p>
            <a:endParaRPr lang="en-US" dirty="0">
              <a:latin typeface="+mj-lt"/>
            </a:endParaRPr>
          </a:p>
          <a:p>
            <a:r>
              <a:rPr lang="en-US" dirty="0">
                <a:latin typeface="+mj-lt"/>
              </a:rPr>
              <a:t>Easily paired with Grafana and other monitoring solutions</a:t>
            </a:r>
          </a:p>
        </p:txBody>
      </p:sp>
      <p:pic>
        <p:nvPicPr>
          <p:cNvPr id="1026" name="Picture 2" descr="Prometheus | SUE">
            <a:extLst>
              <a:ext uri="{FF2B5EF4-FFF2-40B4-BE49-F238E27FC236}">
                <a16:creationId xmlns:a16="http://schemas.microsoft.com/office/drawing/2014/main" id="{AC8DA3B7-C59C-204F-9A70-7AC5F4F598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9729" y="1717431"/>
            <a:ext cx="3246120" cy="324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7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0B2A-61D3-3725-8CFB-59A479878EA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BA1891-9A73-43DD-FF2E-E36B8DD3EAC6}"/>
              </a:ext>
            </a:extLst>
          </p:cNvPr>
          <p:cNvSpPr>
            <a:spLocks noGrp="1"/>
          </p:cNvSpPr>
          <p:nvPr>
            <p:ph type="sldNum" sz="quarter" idx="10"/>
          </p:nvPr>
        </p:nvSpPr>
        <p:spPr/>
        <p:txBody>
          <a:bodyPr/>
          <a:lstStyle/>
          <a:p>
            <a:fld id="{D0BE6F14-FF48-0F4F-A8AA-2E3F25371E4A}" type="slidenum">
              <a:rPr lang="en-US" smtClean="0"/>
              <a:pPr/>
              <a:t>9</a:t>
            </a:fld>
            <a:endParaRPr lang="en-US" dirty="0"/>
          </a:p>
        </p:txBody>
      </p:sp>
      <p:sp>
        <p:nvSpPr>
          <p:cNvPr id="4" name="Title 4">
            <a:extLst>
              <a:ext uri="{FF2B5EF4-FFF2-40B4-BE49-F238E27FC236}">
                <a16:creationId xmlns:a16="http://schemas.microsoft.com/office/drawing/2014/main" id="{1A561BE4-6A4C-FE6B-F88F-991F1A0E349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Architecture</a:t>
            </a:r>
          </a:p>
        </p:txBody>
      </p:sp>
      <p:pic>
        <p:nvPicPr>
          <p:cNvPr id="7" name="Picture 6" descr="A screenshot of a computer&#10;&#10;Description automatically generated">
            <a:extLst>
              <a:ext uri="{FF2B5EF4-FFF2-40B4-BE49-F238E27FC236}">
                <a16:creationId xmlns:a16="http://schemas.microsoft.com/office/drawing/2014/main" id="{7A15292A-3F30-FC93-A1E2-CD38E62B8A94}"/>
              </a:ext>
            </a:extLst>
          </p:cNvPr>
          <p:cNvPicPr>
            <a:picLocks noChangeAspect="1"/>
          </p:cNvPicPr>
          <p:nvPr/>
        </p:nvPicPr>
        <p:blipFill>
          <a:blip r:embed="rId2"/>
          <a:stretch>
            <a:fillRect/>
          </a:stretch>
        </p:blipFill>
        <p:spPr>
          <a:xfrm>
            <a:off x="1329421" y="855209"/>
            <a:ext cx="9533158" cy="5719895"/>
          </a:xfrm>
          <a:prstGeom prst="rect">
            <a:avLst/>
          </a:prstGeom>
          <a:noFill/>
        </p:spPr>
      </p:pic>
    </p:spTree>
    <p:extLst>
      <p:ext uri="{BB962C8B-B14F-4D97-AF65-F5344CB8AC3E}">
        <p14:creationId xmlns:p14="http://schemas.microsoft.com/office/powerpoint/2010/main" val="2844097385"/>
      </p:ext>
    </p:extLst>
  </p:cSld>
  <p:clrMapOvr>
    <a:masterClrMapping/>
  </p:clrMapOvr>
</p:sld>
</file>

<file path=ppt/theme/theme1.xml><?xml version="1.0" encoding="utf-8"?>
<a:theme xmlns:a="http://schemas.openxmlformats.org/drawingml/2006/main" name="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2.xml><?xml version="1.0" encoding="utf-8"?>
<a:theme xmlns:a="http://schemas.openxmlformats.org/drawingml/2006/main" name="1_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1_New IBM template</Template>
  <TotalTime>7948</TotalTime>
  <Words>3434</Words>
  <Application>Microsoft Office PowerPoint</Application>
  <PresentationFormat>Widescreen</PresentationFormat>
  <Paragraphs>545</Paragraphs>
  <Slides>59</Slides>
  <Notes>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MS PGothic</vt:lpstr>
      <vt:lpstr>.AppleSystemUIFont</vt:lpstr>
      <vt:lpstr>Arial</vt:lpstr>
      <vt:lpstr>Calibri</vt:lpstr>
      <vt:lpstr>Consolas</vt:lpstr>
      <vt:lpstr>IBM Plex Sans</vt:lpstr>
      <vt:lpstr>Wingdings</vt:lpstr>
      <vt:lpstr>2021 Layouts</vt:lpstr>
      <vt:lpstr>1_2021 Layouts</vt:lpstr>
      <vt:lpstr>OSS Tools for System Management</vt:lpstr>
      <vt:lpstr>Agenda</vt:lpstr>
      <vt:lpstr>Current State of System Management on IBM i</vt:lpstr>
      <vt:lpstr>PowerPoint Presentation</vt:lpstr>
      <vt:lpstr>PowerPoint Presentation</vt:lpstr>
      <vt:lpstr>PowerPoint Presentation</vt:lpstr>
      <vt:lpstr>Operational Monitoring with Prometheus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with Grafana</vt:lpstr>
      <vt:lpstr>PowerPoint Presentation</vt:lpstr>
      <vt:lpstr>PowerPoint Presentation</vt:lpstr>
      <vt:lpstr>PowerPoint Presentation</vt:lpstr>
      <vt:lpstr>PowerPoint Presentation</vt:lpstr>
      <vt:lpstr>PowerPoint Presentation</vt:lpstr>
      <vt:lpstr>Event Monitoring with Manzan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Manzan + AI</vt:lpstr>
      <vt:lpstr>PowerPoint Presentation</vt:lpstr>
      <vt:lpstr>PowerPoint Presentation</vt:lpstr>
      <vt:lpstr>PowerPoint Presentation</vt:lpstr>
      <vt:lpstr>PowerPoint Presentation</vt:lpstr>
      <vt:lpstr>Any Questions?</vt:lpstr>
      <vt:lpstr>PowerPoint Presentation</vt:lpstr>
      <vt:lpstr>PowerPoint Presentation</vt:lpstr>
      <vt:lpstr>PowerPoint Presentation</vt:lpstr>
      <vt:lpstr>PowerPoint Presentation</vt:lpstr>
      <vt:lpstr>Special notices</vt:lpstr>
      <vt:lpstr>Special notices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Alison Butterill</dc:creator>
  <cp:lastModifiedBy>Sanjula Ganepola</cp:lastModifiedBy>
  <cp:revision>222</cp:revision>
  <dcterms:created xsi:type="dcterms:W3CDTF">2021-01-11T03:24:53Z</dcterms:created>
  <dcterms:modified xsi:type="dcterms:W3CDTF">2025-01-30T01:09:43Z</dcterms:modified>
</cp:coreProperties>
</file>